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88" r:id="rId2"/>
    <p:sldId id="287" r:id="rId3"/>
    <p:sldId id="285" r:id="rId4"/>
    <p:sldId id="286" r:id="rId5"/>
    <p:sldId id="284" r:id="rId6"/>
    <p:sldId id="257" r:id="rId7"/>
    <p:sldId id="260" r:id="rId8"/>
    <p:sldId id="261" r:id="rId9"/>
    <p:sldId id="262" r:id="rId10"/>
    <p:sldId id="280" r:id="rId11"/>
    <p:sldId id="281" r:id="rId12"/>
    <p:sldId id="282" r:id="rId13"/>
    <p:sldId id="264" r:id="rId14"/>
    <p:sldId id="289" r:id="rId15"/>
    <p:sldId id="274" r:id="rId16"/>
    <p:sldId id="275" r:id="rId17"/>
    <p:sldId id="271" r:id="rId18"/>
    <p:sldId id="276" r:id="rId19"/>
    <p:sldId id="267" r:id="rId20"/>
    <p:sldId id="265" r:id="rId21"/>
    <p:sldId id="277" r:id="rId22"/>
    <p:sldId id="269" r:id="rId23"/>
    <p:sldId id="268" r:id="rId24"/>
    <p:sldId id="266" r:id="rId25"/>
    <p:sldId id="263" r:id="rId26"/>
    <p:sldId id="270" r:id="rId27"/>
    <p:sldId id="272" r:id="rId28"/>
    <p:sldId id="273" r:id="rId29"/>
    <p:sldId id="293" r:id="rId30"/>
    <p:sldId id="294" r:id="rId31"/>
    <p:sldId id="292" r:id="rId32"/>
  </p:sldIdLst>
  <p:sldSz cx="12192000" cy="68580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B17605-BD77-4F20-9189-CABD5CAC9704}" type="datetimeFigureOut">
              <a:rPr lang="en-GB" smtClean="0"/>
              <a:t>29/06/2017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4F208-88D4-482F-8330-1718A0DB7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177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4E4DB-D7D5-4589-BE4A-BFCD6264BD0E}" type="datetimeFigureOut">
              <a:rPr lang="en-GB" smtClean="0"/>
              <a:t>29/06/2017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2262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1860CF-D8DD-49FE-B7D5-5B015B98EE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525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88C9-3D58-488F-A517-B6A6B14D325B}" type="datetime1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6375-5B14-423A-B05C-09A6E1789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726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/>
    </mc:Choice>
    <mc:Fallback xmlns="">
      <p:transition advTm="3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EE89E-AF99-4E77-A8A3-2AF2B12C7513}" type="datetime1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6375-5B14-423A-B05C-09A6E1789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2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/>
    </mc:Choice>
    <mc:Fallback xmlns="">
      <p:transition advTm="3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B5C5-5223-49C5-AAA6-6EB83CF56210}" type="datetime1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6375-5B14-423A-B05C-09A6E1789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23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/>
    </mc:Choice>
    <mc:Fallback xmlns="">
      <p:transition advTm="3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04D1-4AAD-4BA0-BCA7-89C9736B9BF0}" type="datetime1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6375-5B14-423A-B05C-09A6E1789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372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/>
    </mc:Choice>
    <mc:Fallback xmlns="">
      <p:transition advTm="3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B503E-1FCA-42F3-9932-C627CF93E0A4}" type="datetime1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6375-5B14-423A-B05C-09A6E1789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79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/>
    </mc:Choice>
    <mc:Fallback xmlns="">
      <p:transition advTm="3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66A1-CB82-4A50-800E-4A6AB5977FF8}" type="datetime1">
              <a:rPr lang="en-US" smtClean="0"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6375-5B14-423A-B05C-09A6E1789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9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/>
    </mc:Choice>
    <mc:Fallback xmlns="">
      <p:transition advTm="3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79CD-3ECA-4D20-9870-952BE2DB8927}" type="datetime1">
              <a:rPr lang="en-US" smtClean="0"/>
              <a:t>6/29/2017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6375-5B14-423A-B05C-09A6E1789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486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/>
    </mc:Choice>
    <mc:Fallback xmlns="">
      <p:transition advTm="3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22C4-2C20-44EA-8B50-F64D886899AD}" type="datetime1">
              <a:rPr lang="en-US" smtClean="0"/>
              <a:t>6/29/2017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6375-5B14-423A-B05C-09A6E1789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46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/>
    </mc:Choice>
    <mc:Fallback xmlns="">
      <p:transition advTm="3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4710-D7B0-4D81-B488-E06F0789658B}" type="datetime1">
              <a:rPr lang="en-US" smtClean="0"/>
              <a:t>6/29/2017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6375-5B14-423A-B05C-09A6E1789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0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/>
    </mc:Choice>
    <mc:Fallback xmlns="">
      <p:transition advTm="3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41AD-8A40-4293-A90A-631C3039520E}" type="datetime1">
              <a:rPr lang="en-US" smtClean="0"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6375-5B14-423A-B05C-09A6E1789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331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/>
    </mc:Choice>
    <mc:Fallback xmlns="">
      <p:transition advTm="3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33C9-D7E5-4673-993E-58F8FFB8277A}" type="datetime1">
              <a:rPr lang="en-US" smtClean="0"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6375-5B14-423A-B05C-09A6E1789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254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/>
    </mc:Choice>
    <mc:Fallback xmlns="">
      <p:transition advTm="3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2000"/>
            <a:lum/>
          </a:blip>
          <a:srcRect/>
          <a:stretch>
            <a:fillRect l="8000" t="33000" r="8000" b="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768E3-F5B3-4DA7-AB03-BE3FB3AE8177}" type="datetime1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6375-5B14-423A-B05C-09A6E1789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97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Tm="30000"/>
    </mc:Choice>
    <mc:Fallback xmlns="">
      <p:transition advTm="30000"/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8000" t="33000" r="8000" b="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6375-5B14-423A-B05C-09A6E17891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929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70" y="0"/>
            <a:ext cx="10477460" cy="919776"/>
          </a:xfrm>
        </p:spPr>
        <p:txBody>
          <a:bodyPr>
            <a:normAutofit/>
          </a:bodyPr>
          <a:lstStyle/>
          <a:p>
            <a:pPr algn="ctr"/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НСК-КО 11/15</a:t>
            </a:r>
            <a:b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„ТИТАНИК 2“</a:t>
            </a:r>
            <a:endParaRPr lang="en-GB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000663"/>
            <a:ext cx="12192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Обвинителен акт против </a:t>
            </a:r>
            <a:r>
              <a:rPr lang="mk-MK" b="1" dirty="0" smtClean="0"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mk-MK" b="1" dirty="0">
                <a:latin typeface="Arial" panose="020B0604020202020204" pitchFamily="34" charset="0"/>
                <a:cs typeface="Arial" panose="020B0604020202020204" pitchFamily="34" charset="0"/>
              </a:rPr>
              <a:t>лица:</a:t>
            </a:r>
            <a:endParaRPr lang="mk-M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mk-MK" b="1" dirty="0">
                <a:latin typeface="Arial" panose="020B0604020202020204" pitchFamily="34" charset="0"/>
                <a:cs typeface="Arial" panose="020B0604020202020204" pitchFamily="34" charset="0"/>
              </a:rPr>
              <a:t>М.Т.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за кривично дело „ Злоупотреба на службената положба и овластување“ од чл.353 ст.5 в.в. ст.1 в.в. чл.23 од КЗ,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mk-MK" b="1" dirty="0">
                <a:latin typeface="Arial" panose="020B0604020202020204" pitchFamily="34" charset="0"/>
                <a:cs typeface="Arial" panose="020B0604020202020204" pitchFamily="34" charset="0"/>
              </a:rPr>
              <a:t>Б.И.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за кривично дело „Злоупотреба на службената положба и овластување“ од чл.353 ст.5 в.в. со ст.1 и чл.22 од КЗ;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mk-MK" b="1" dirty="0" smtClean="0">
                <a:latin typeface="Arial" panose="020B0604020202020204" pitchFamily="34" charset="0"/>
                <a:cs typeface="Arial" panose="020B0604020202020204" pitchFamily="34" charset="0"/>
              </a:rPr>
              <a:t>В.С.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за кривично дело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Злоупотреба на службената положба и овластување“ од чл.353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ст.5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 в.в. со ст.1 и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чл.22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од КЗ;</a:t>
            </a:r>
            <a:endParaRPr lang="mk-MK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mk-MK" b="1" dirty="0" smtClean="0">
                <a:latin typeface="Arial" panose="020B0604020202020204" pitchFamily="34" charset="0"/>
                <a:cs typeface="Arial" panose="020B0604020202020204" pitchFamily="34" charset="0"/>
              </a:rPr>
              <a:t>С.С.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за кривично дело „Злоупотреба на службената положба и овластување“ од чл.353 ст.5 в.в. со ст.1 и чл.22 од КЗ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mk-MK" b="1" dirty="0" smtClean="0">
                <a:latin typeface="Arial" panose="020B0604020202020204" pitchFamily="34" charset="0"/>
                <a:cs typeface="Arial" panose="020B0604020202020204" pitchFamily="34" charset="0"/>
              </a:rPr>
              <a:t>А.С.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за кривично дело „Злоупотреба на службената положба и овластување“ од чл.353 ст.5 в.в. со ст.1 и чл.22 од КЗ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mk-MK" b="1" dirty="0" smtClean="0">
                <a:latin typeface="Arial" panose="020B0604020202020204" pitchFamily="34" charset="0"/>
                <a:cs typeface="Arial" panose="020B0604020202020204" pitchFamily="34" charset="0"/>
              </a:rPr>
              <a:t>Б.Н.П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кривично дело „Злоупотреба на службената положба и овластување“ од чл.353 ст.5 в.в. со ст.1 и чл.22 од КЗ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mk-MK" b="1" dirty="0" smtClean="0">
                <a:latin typeface="Arial" panose="020B0604020202020204" pitchFamily="34" charset="0"/>
                <a:cs typeface="Arial" panose="020B0604020202020204" pitchFamily="34" charset="0"/>
              </a:rPr>
              <a:t>Л.И.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за кривично дело „Злоупотреба на службената положба и овластување“ од чл.353 ст.5 в.в. со ст.1 и чл.22 од КЗ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mk-MK" b="1" dirty="0" smtClean="0">
                <a:latin typeface="Arial" panose="020B0604020202020204" pitchFamily="34" charset="0"/>
                <a:cs typeface="Arial" panose="020B0604020202020204" pitchFamily="34" charset="0"/>
              </a:rPr>
              <a:t>Б.А.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за кривично дело „Злоупотреба на службената положба и овластување“ од чл.353 ст.5 в.в. со ст.1 и чл.22 од КЗ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mk-MK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mk-M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mk-MK" b="1" dirty="0" smtClean="0">
                <a:latin typeface="Arial" panose="020B0604020202020204" pitchFamily="34" charset="0"/>
                <a:cs typeface="Arial" panose="020B0604020202020204" pitchFamily="34" charset="0"/>
              </a:rPr>
              <a:t>А.Џ.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за кривично дело „Злоупотреба на службената положба и овластување“ од чл.353 ст.5 в.в. со ст.1 и чл.22 од КЗ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mk-MK" b="1" dirty="0" smtClean="0">
                <a:latin typeface="Arial" panose="020B0604020202020204" pitchFamily="34" charset="0"/>
                <a:cs typeface="Arial" panose="020B0604020202020204" pitchFamily="34" charset="0"/>
              </a:rPr>
              <a:t>Г.Ф.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за кривично дело „Злоупотреба на службената положба и овластување“ од чл.353 ст.5 в.в. со ст.1 и чл.22 од КЗ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mk-MK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mk-M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mk-MK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mk-MK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6375-5B14-423A-B05C-09A6E17891A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65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/>
    </mc:Choice>
    <mc:Fallback xmlns=""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70" y="0"/>
            <a:ext cx="10477460" cy="919776"/>
          </a:xfrm>
        </p:spPr>
        <p:txBody>
          <a:bodyPr>
            <a:normAutofit/>
          </a:bodyPr>
          <a:lstStyle/>
          <a:p>
            <a:pPr algn="ctr"/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НСК-КО 11/15</a:t>
            </a:r>
            <a:b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„ТИТАНИК 2“</a:t>
            </a:r>
            <a:endParaRPr lang="en-GB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000663"/>
            <a:ext cx="12192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Обвинителен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предлог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против </a:t>
            </a:r>
            <a:r>
              <a:rPr lang="mk-MK" b="1" dirty="0" smtClean="0">
                <a:latin typeface="Arial" panose="020B0604020202020204" pitchFamily="34" charset="0"/>
                <a:cs typeface="Arial" panose="020B0604020202020204" pitchFamily="34" charset="0"/>
              </a:rPr>
              <a:t>1 лице:</a:t>
            </a:r>
            <a:endParaRPr lang="mk-M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mk-MK" b="1" dirty="0" smtClean="0">
                <a:latin typeface="Arial" panose="020B0604020202020204" pitchFamily="34" charset="0"/>
                <a:cs typeface="Arial" panose="020B0604020202020204" pitchFamily="34" charset="0"/>
              </a:rPr>
              <a:t>С.М.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за кривично дело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„Примање награда за противзаконито влијание“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чл.359 ст.5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 в.в. со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ст.4 од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КЗ;</a:t>
            </a:r>
            <a:endParaRPr lang="mk-MK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mk-MK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mk-MK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mk-MK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Предлог за мерки на претпазливост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од чл.146 ст.1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против </a:t>
            </a:r>
            <a:r>
              <a:rPr lang="mk-MK" b="1" dirty="0">
                <a:latin typeface="Arial" panose="020B0604020202020204" pitchFamily="34" charset="0"/>
                <a:cs typeface="Arial" panose="020B0604020202020204" pitchFamily="34" charset="0"/>
              </a:rPr>
              <a:t>1 лице: М.Т.</a:t>
            </a:r>
          </a:p>
          <a:p>
            <a:pPr marL="715963" indent="-285750">
              <a:buFont typeface="Arial" panose="020B0604020202020204" pitchFamily="34" charset="0"/>
              <a:buChar char="•"/>
            </a:pPr>
            <a:endParaRPr lang="mk-M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5963" indent="-285750">
              <a:buFont typeface="Arial" panose="020B0604020202020204" pitchFamily="34" charset="0"/>
              <a:buChar char="•"/>
            </a:pP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т.6 </a:t>
            </a:r>
            <a:r>
              <a:rPr lang="mk-MK" i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Забрана за приближување или воспоставување, односно одржување контакти или врски со определени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лица“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mk-MK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mk-MK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mk-MK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Предлог за мерки </a:t>
            </a:r>
            <a:r>
              <a:rPr lang="mk-MK" i="1" dirty="0">
                <a:latin typeface="Arial" panose="020B0604020202020204" pitchFamily="34" charset="0"/>
                <a:cs typeface="Arial" panose="020B0604020202020204" pitchFamily="34" charset="0"/>
              </a:rPr>
              <a:t>на претпазливост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од чл.146 ст.1 против </a:t>
            </a:r>
            <a:r>
              <a:rPr lang="mk-MK" b="1" dirty="0">
                <a:latin typeface="Arial" panose="020B0604020202020204" pitchFamily="34" charset="0"/>
                <a:cs typeface="Arial" panose="020B0604020202020204" pitchFamily="34" charset="0"/>
              </a:rPr>
              <a:t>6 лица: Б.И, С.С, Б.Н.П, Б.А, А.Џ, Г.Ф.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mk-M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5963" indent="-285750">
              <a:buFont typeface="Arial" panose="020B0604020202020204" pitchFamily="34" charset="0"/>
              <a:buChar char="•"/>
            </a:pP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т.7 </a:t>
            </a:r>
            <a:r>
              <a:rPr lang="mk-MK" i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„Забрана за преземање на определени работни активности кои се поврзани со кривичното дело“ </a:t>
            </a:r>
            <a:endParaRPr lang="mk-MK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6375-5B14-423A-B05C-09A6E17891A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519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/>
    </mc:Choice>
    <mc:Fallback xmlns=""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70" y="0"/>
            <a:ext cx="10477460" cy="919776"/>
          </a:xfrm>
        </p:spPr>
        <p:txBody>
          <a:bodyPr>
            <a:normAutofit/>
          </a:bodyPr>
          <a:lstStyle/>
          <a:p>
            <a:pPr algn="ctr"/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НСК-КО 1/16</a:t>
            </a:r>
            <a:b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„ТИТАНИК 3“</a:t>
            </a:r>
            <a:endParaRPr lang="en-GB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000663"/>
            <a:ext cx="1219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Обвинителен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акт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против </a:t>
            </a:r>
            <a:r>
              <a:rPr lang="mk-MK" b="1" dirty="0" smtClean="0">
                <a:latin typeface="Arial" panose="020B0604020202020204" pitchFamily="34" charset="0"/>
                <a:cs typeface="Arial" panose="020B0604020202020204" pitchFamily="34" charset="0"/>
              </a:rPr>
              <a:t>2 лица:</a:t>
            </a:r>
            <a:endParaRPr lang="mk-M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mk-MK" b="1" dirty="0" smtClean="0">
                <a:latin typeface="Arial" panose="020B0604020202020204" pitchFamily="34" charset="0"/>
                <a:cs typeface="Arial" panose="020B0604020202020204" pitchFamily="34" charset="0"/>
              </a:rPr>
              <a:t>И.Г.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за кривично дело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</a:rPr>
              <a:t>„Уништување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</a:rPr>
              <a:t>на изборен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</a:rPr>
              <a:t>материјал“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</a:rPr>
              <a:t>чл.164 ст.3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</a:rPr>
              <a:t>в.в. со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</a:rPr>
              <a:t>ст.2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</a:rPr>
              <a:t>и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</a:rPr>
              <a:t>ст.1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</a:rPr>
              <a:t>од КЗ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mk-MK" b="1" dirty="0" smtClean="0">
                <a:latin typeface="Arial" panose="020B0604020202020204" pitchFamily="34" charset="0"/>
                <a:cs typeface="Arial" panose="020B0604020202020204" pitchFamily="34" charset="0"/>
              </a:rPr>
              <a:t>Е.А.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</a:rPr>
              <a:t>за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</a:rPr>
              <a:t>кривично дело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</a:rPr>
              <a:t>„Уништување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</a:rPr>
              <a:t>на изборен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</a:rPr>
              <a:t>материјал“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</a:rPr>
              <a:t>од член 164 став 3 в.в. со став 1 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</a:rPr>
              <a:t>КЗ;</a:t>
            </a:r>
            <a:endParaRPr lang="mk-MK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mk-MK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mk-MK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mk-MK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Предлог за мерка притвор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mk-MK" b="1" dirty="0" smtClean="0">
                <a:latin typeface="Arial" panose="020B0604020202020204" pitchFamily="34" charset="0"/>
                <a:cs typeface="Arial" panose="020B0604020202020204" pitchFamily="34" charset="0"/>
              </a:rPr>
              <a:t>2 лица: И.Г. и Е.А.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mk-MK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mk-MK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Донесена е Наредба за запирање на истражна постапка за </a:t>
            </a:r>
            <a:r>
              <a:rPr lang="mk-MK" b="1" dirty="0" smtClean="0">
                <a:latin typeface="Arial" panose="020B0604020202020204" pitchFamily="34" charset="0"/>
                <a:cs typeface="Arial" panose="020B0604020202020204" pitchFamily="34" charset="0"/>
              </a:rPr>
              <a:t>2 лица.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mk-MK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6375-5B14-423A-B05C-09A6E17891A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6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/>
    </mc:Choice>
    <mc:Fallback xmlns=""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19776"/>
          </a:xfrm>
        </p:spPr>
        <p:txBody>
          <a:bodyPr>
            <a:normAutofit/>
          </a:bodyPr>
          <a:lstStyle/>
          <a:p>
            <a:pPr algn="ctr"/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НСК-КО 2/16</a:t>
            </a:r>
            <a:b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„ТОРТУРА“</a:t>
            </a:r>
            <a:endParaRPr lang="en-GB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5126"/>
            <a:ext cx="12192000" cy="5920897"/>
          </a:xfrm>
        </p:spPr>
        <p:txBody>
          <a:bodyPr>
            <a:noAutofit/>
          </a:bodyPr>
          <a:lstStyle/>
          <a:p>
            <a:pPr algn="just"/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Обвинителен акт против 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 лица:</a:t>
            </a:r>
            <a:endParaRPr lang="mk-MK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С.М.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за кривично дело „Мачење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и друго сурово, нечовечко или понижувачко постапување и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казнување“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од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чл.142 ст.1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в.в. со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чл.23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од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КЗ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И.А.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кривично дело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„Мачење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и друго сурово, нечовечко или понижувачко постапување и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казнување“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од чл.142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ст.1 в.в чл.22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од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КЗ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Н.С.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кривично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дело „Мачење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и друго сурово, нечовечко или понижувачко постапување и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казнување“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од чл. 142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ст.1 в.в чл.22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од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КЗ.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Ф.А.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кривично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дело „Мачење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и друго сурово, нечовечко или понижувачко постапување и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казнување“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од чл.142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ст.1 в.в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чл. 22 од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КЗ.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П.М.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кривично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дело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„Мачење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и друго сурово, нечовечко или понижувачко постапување и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казнување“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од чл.142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ст.1 в.в чл.22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од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КЗ.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Ј.Б.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кривично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дело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„Мачење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и друго сурово, нечовечко или понижувачко постапување и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казнување“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од чл.142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ст.1 в.в чл.22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од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КЗ.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М.Ш.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кривично дело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„Мачење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и друго сурово, нечовечко или понижувачко постапување и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казнување“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од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чл.142 ст.1 в.в чл.22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од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КЗ.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6375-5B14-423A-B05C-09A6E17891A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95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/>
    </mc:Choice>
    <mc:Fallback xmlns=""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19776"/>
          </a:xfrm>
        </p:spPr>
        <p:txBody>
          <a:bodyPr>
            <a:normAutofit/>
          </a:bodyPr>
          <a:lstStyle/>
          <a:p>
            <a:pPr algn="ctr"/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НСК-КО 2/16</a:t>
            </a:r>
            <a:b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„ТОРТУРА“</a:t>
            </a:r>
            <a:endParaRPr lang="en-GB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5126"/>
            <a:ext cx="12192000" cy="5920897"/>
          </a:xfrm>
        </p:spPr>
        <p:txBody>
          <a:bodyPr>
            <a:noAutofit/>
          </a:bodyPr>
          <a:lstStyle/>
          <a:p>
            <a:pPr algn="just"/>
            <a:r>
              <a:rPr lang="mk-MK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Предлог за мерки за обезбедување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од чл.146 ст.1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против </a:t>
            </a:r>
            <a:r>
              <a:rPr lang="mk-MK" sz="1800" b="1" dirty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лица: И.А</a:t>
            </a:r>
            <a:r>
              <a:rPr lang="mk-MK" sz="1800" b="1" dirty="0">
                <a:latin typeface="Arial" panose="020B0604020202020204" pitchFamily="34" charset="0"/>
                <a:cs typeface="Arial" panose="020B0604020202020204" pitchFamily="34" charset="0"/>
              </a:rPr>
              <a:t>, Н.С, Ф.А, П.М. и М.Ш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mk-MK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5963" algn="just"/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т.2 -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„Обврска на обвинетиот да се јавува повремено на определено службено лице или кај надлежен државен орган“</a:t>
            </a:r>
            <a:endParaRPr lang="mk-MK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5963" algn="just"/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т.6 - „Забрана за приближување или воспоставување, односно одржување контакти или врски со определени лица“ </a:t>
            </a:r>
            <a:endParaRPr lang="mk-MK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6375-5B14-423A-B05C-09A6E17891A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39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/>
    </mc:Choice>
    <mc:Fallback xmlns=""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19776"/>
          </a:xfrm>
        </p:spPr>
        <p:txBody>
          <a:bodyPr>
            <a:normAutofit/>
          </a:bodyPr>
          <a:lstStyle/>
          <a:p>
            <a:pPr algn="ctr"/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НСК-КО 21/15</a:t>
            </a:r>
            <a:b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„Т.Н.Т.“</a:t>
            </a:r>
            <a:endParaRPr lang="en-GB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6778"/>
            <a:ext cx="12192000" cy="4351338"/>
          </a:xfrm>
        </p:spPr>
        <p:txBody>
          <a:bodyPr>
            <a:noAutofit/>
          </a:bodyPr>
          <a:lstStyle/>
          <a:p>
            <a:pPr algn="just"/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Обвинителен акт против 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 лица: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Н.Г.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за кривично дело „Злоупотреба на службената положба и овластување“ од чл.353 ст.3 в.в. ст.1 в.в. чл.23 ст.1 од КЗ,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М.Ј.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кривични дела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„Злоупотреба на службената положба и овластување“ од чл.353 ст.3 в.в. ст.1 в.в. чл.23 ст.1 од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КЗ и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„Злоупотреба на службената положба и овластување“ од чл.353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ст.5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в.в. ст.1 в.в. чл.23 ст.1 од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КЗ,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Т.Т.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за кривични дела „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Злоупотреба 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службената положба и 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овласување“ 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 чл. 353 ст.3 вв ст.1  вв чл. 23 ст.1 од КЗ 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 „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Злоупотреба на службената положба и овласување“ од чл. 353 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ст.5 в.в. ст.1. од КЗ, 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mk-MK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Е.Н. 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 кривично дело „Злоупотреба 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службената положба и 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овластување“ 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 чл. 353 ст.3 вв ст.1 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од КЗ.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mk-MK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Н.Р.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за кривично дело „Злоупотреба 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службената положба и 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овласување“ 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 чл. 353 ст.5 вв ст.1 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чл.22 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 КЗ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mk-MK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М.З.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за кривично дело 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Злоупотреба на службената положба и овласување од чл. 353 ст.5 вв ст.1 чл. 22 од КЗ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mk-MK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А.Д.А.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 кривично дело Злоупотреба на службената положба и овласување од чл. 353 ст.5 вв ст.1 чл. 22 од КЗ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mk-MK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6375-5B14-423A-B05C-09A6E17891A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36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/>
    </mc:Choice>
    <mc:Fallback xmlns=""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19776"/>
          </a:xfrm>
        </p:spPr>
        <p:txBody>
          <a:bodyPr>
            <a:normAutofit/>
          </a:bodyPr>
          <a:lstStyle/>
          <a:p>
            <a:pPr algn="ctr"/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НСК-КО 21/15</a:t>
            </a:r>
            <a:b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„Т.Н.Т.“</a:t>
            </a:r>
            <a:endParaRPr lang="en-GB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2264"/>
            <a:ext cx="12192000" cy="4351338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</a:pPr>
            <a:r>
              <a:rPr lang="mk-MK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Предлог за мерка притвор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лице: Т.Т;</a:t>
            </a:r>
          </a:p>
          <a:p>
            <a:pPr marL="0" indent="0" algn="just">
              <a:lnSpc>
                <a:spcPct val="107000"/>
              </a:lnSpc>
              <a:buNone/>
            </a:pPr>
            <a:endParaRPr lang="mk-MK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</a:pPr>
            <a:r>
              <a:rPr lang="mk-MK" sz="18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Предлог за мерки </a:t>
            </a:r>
            <a:r>
              <a:rPr lang="mk-MK" sz="18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претпазливост </a:t>
            </a:r>
            <a:r>
              <a:rPr lang="mk-MK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 </a:t>
            </a:r>
            <a:r>
              <a:rPr lang="mk-MK" sz="18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чл.146 </a:t>
            </a:r>
            <a:r>
              <a:rPr lang="mk-MK" sz="18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ст.1 </a:t>
            </a:r>
            <a:r>
              <a:rPr lang="mk-MK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против </a:t>
            </a:r>
            <a:r>
              <a:rPr lang="mk-MK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mk-MK" sz="1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лица: </a:t>
            </a:r>
            <a:r>
              <a:rPr lang="mk-MK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Е.Н, Н.Р, М.З. и А.Д.А.</a:t>
            </a:r>
            <a:endParaRPr lang="mk-MK" sz="1800" dirty="0" smtClean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15963" lvl="0" algn="just">
              <a:lnSpc>
                <a:spcPct val="107000"/>
              </a:lnSpc>
            </a:pPr>
            <a:r>
              <a:rPr lang="mk-MK" sz="18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т.2 - </a:t>
            </a:r>
            <a:r>
              <a:rPr lang="mk-MK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„Обврска да се јавува повремено на определено службено лице или кај надлежен државен орган“ </a:t>
            </a:r>
            <a:r>
              <a:rPr lang="mk-MK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endParaRPr lang="mk-MK" sz="1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5963" lvl="0" algn="just">
              <a:lnSpc>
                <a:spcPct val="107000"/>
              </a:lnSpc>
            </a:pPr>
            <a:r>
              <a:rPr lang="mk-MK" sz="18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т.3 -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„Привремено одземање на патна или друга исправа за преминување на државната граница односно забрана за нејзино издавање“ </a:t>
            </a:r>
            <a:endParaRPr lang="mk-MK" sz="1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endParaRPr lang="mk-MK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en-GB" sz="1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endParaRPr lang="en-GB" sz="1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mk-MK" sz="1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k-MK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mk-MK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mk-MK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6375-5B14-423A-B05C-09A6E17891A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19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/>
    </mc:Choice>
    <mc:Fallback xmlns=""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19776"/>
          </a:xfrm>
        </p:spPr>
        <p:txBody>
          <a:bodyPr>
            <a:normAutofit/>
          </a:bodyPr>
          <a:lstStyle/>
          <a:p>
            <a:pPr algn="ctr"/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НСК-КО 8/16</a:t>
            </a:r>
            <a:b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„ТРЕЗОР“</a:t>
            </a:r>
            <a:endParaRPr lang="en-GB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063171"/>
            <a:ext cx="12192000" cy="58130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mk-MK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Обвинителен акт против </a:t>
            </a:r>
            <a:r>
              <a:rPr lang="mk-MK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лица:</a:t>
            </a:r>
            <a:endParaRPr lang="mk-MK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mk-MK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С.М</a:t>
            </a:r>
            <a:r>
              <a:rPr lang="mk-MK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 </a:t>
            </a:r>
            <a:r>
              <a:rPr lang="mk-MK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две кривични дела „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</a:rPr>
              <a:t>Злоупотреба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</a:rPr>
              <a:t>на службената положба и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</a:rPr>
              <a:t>овластување“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</a:rPr>
              <a:t>од чл.353 ст.5 в.в. со ст.3 в.в.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</a:rPr>
              <a:t>ст.1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</a:rPr>
              <a:t>в.в.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</a:rPr>
              <a:t>чл.22 од КЗ,</a:t>
            </a:r>
            <a:endParaRPr lang="mk-MK" dirty="0" smtClean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mk-MK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Г.Г</a:t>
            </a:r>
            <a:r>
              <a:rPr lang="mk-MK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за две кривични дела „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</a:rPr>
              <a:t>Злоупотреба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</a:rPr>
              <a:t>на службената положба и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</a:rPr>
              <a:t>овластување“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</a:rPr>
              <a:t>од чл.353 ст.5 в.в. со ст.3 в.в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</a:rPr>
              <a:t>ст.1 в.в.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</a:rPr>
              <a:t>чл.22 од КЗ,</a:t>
            </a:r>
            <a:endParaRPr lang="mk-MK" dirty="0" smtClean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mk-MK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Н.С.</a:t>
            </a:r>
            <a:r>
              <a:rPr lang="mk-MK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за кривично дело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</a:rPr>
              <a:t>Злоупотреба на службената положба и овластување од чл.353 ст.5 в.в. со ст.3 в.в.  ст.1 в.в. чл.22</a:t>
            </a:r>
          </a:p>
          <a:p>
            <a:pPr marL="342900" lvl="0" indent="-342900" algn="just">
              <a:lnSpc>
                <a:spcPct val="107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mk-MK" b="1" dirty="0" smtClean="0">
                <a:latin typeface="Arial" panose="020B0604020202020204" pitchFamily="34" charset="0"/>
                <a:cs typeface="Arial" panose="020B0604020202020204" pitchFamily="34" charset="0"/>
              </a:rPr>
              <a:t>Т.Ј.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 за две кривични дела „Злоупотреба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на службената положба и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овластување“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од чл.353 ст.5 в.в. со ст.3 и ст.1 в.в со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чл.24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КЗ</a:t>
            </a:r>
            <a:r>
              <a:rPr lang="mk-MK" dirty="0" smtClean="0"/>
              <a:t>. </a:t>
            </a:r>
          </a:p>
          <a:p>
            <a:pPr marL="285750" lvl="0" indent="-285750" algn="just">
              <a:lnSpc>
                <a:spcPct val="107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mk-MK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Предлог за мерки </a:t>
            </a:r>
            <a:r>
              <a:rPr lang="mk-MK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претпазливост </a:t>
            </a:r>
            <a:r>
              <a:rPr lang="mk-MK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 </a:t>
            </a:r>
            <a:r>
              <a:rPr lang="mk-MK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чл.146 </a:t>
            </a:r>
            <a:r>
              <a:rPr lang="mk-MK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ст.1 </a:t>
            </a:r>
            <a:r>
              <a:rPr lang="mk-MK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против </a:t>
            </a:r>
            <a:r>
              <a:rPr lang="mk-MK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лице: Н.С</a:t>
            </a:r>
            <a:r>
              <a:rPr lang="mk-MK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15963" lvl="0" indent="-715963">
              <a:lnSpc>
                <a:spcPct val="107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mk-MK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т.3 - </a:t>
            </a:r>
            <a:r>
              <a:rPr lang="mk-MK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mk-MK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Привремено одземање на патна или друга исправа за преминување на државна граница, односно забрана за нејзино издавање</a:t>
            </a:r>
            <a:r>
              <a:rPr lang="mk-MK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и</a:t>
            </a:r>
            <a:endParaRPr lang="mk-M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5963" lvl="0" indent="-715963">
              <a:lnSpc>
                <a:spcPct val="107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mk-MK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т.6 -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„Забрана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за приближување или воспоставување, односно одржување контакти или врски со определени лица“</a:t>
            </a:r>
            <a:endParaRPr lang="mk-MK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lnSpc>
                <a:spcPct val="107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mk-MK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Донесено е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Решение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за запирање на извршување на финансиските трансакции на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сметките на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правното лице „Финзи“ДООЕЛ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6375-5B14-423A-B05C-09A6E17891A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574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/>
    </mc:Choice>
    <mc:Fallback xmlns=""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1155" y="-189781"/>
            <a:ext cx="12192000" cy="919776"/>
          </a:xfrm>
        </p:spPr>
        <p:txBody>
          <a:bodyPr>
            <a:normAutofit/>
          </a:bodyPr>
          <a:lstStyle/>
          <a:p>
            <a:pPr algn="ctr"/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НСК-КО 9/16</a:t>
            </a:r>
            <a:b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„ТОПЛИК“</a:t>
            </a:r>
            <a:endParaRPr lang="en-GB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11" y="465264"/>
            <a:ext cx="12192000" cy="4351338"/>
          </a:xfrm>
        </p:spPr>
        <p:txBody>
          <a:bodyPr>
            <a:noAutofit/>
          </a:bodyPr>
          <a:lstStyle/>
          <a:p>
            <a:pPr algn="just"/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Обвинителен акт против 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 лица: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М.Ј.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за кривично дело „Злоупотреба на службената положба и овластување“ од чл.353 ст.5 в.в. ст.1 в.в. чл.22 од КЗ,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Т.Ѓ.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кривично дело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„Злоупотреба на службената положба и овластување“ од чл.353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ст.5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в.в. ст.1 в.в.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чл.22 од КЗ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Д.Д.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за кривично дело „Злоупотреба на службената положба и овластување“ од чл.353 ст.5 в.в. ст.1 в.в. чл.22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од КЗ</a:t>
            </a:r>
            <a:endParaRPr lang="mk-MK" sz="18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М.Т.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кривично дело „Злоупотреба на службената положба и овластување“ од чл.353 ст.5 в.в. ст.1 в.в. чл.22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од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КЗ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Д.Г.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кривично дело „Злоупотреба на службената положба и овластување“ од чл.353 ст.5 в.в. ст.1 в.в. чл.22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од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КЗ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mk-MK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В.Т.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за кривично дело „Злоупотреба на службената положба и овластување“ од чл.353 ст.5 в.в. ст.1 в.в. чл.22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од КЗ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mk-MK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Предлог за мерки </a:t>
            </a:r>
            <a:r>
              <a:rPr lang="mk-MK" sz="1800" i="1" dirty="0">
                <a:latin typeface="Arial" panose="020B0604020202020204" pitchFamily="34" charset="0"/>
                <a:cs typeface="Arial" panose="020B0604020202020204" pitchFamily="34" charset="0"/>
              </a:rPr>
              <a:t>за претпазливост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од 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чл.146 ст.1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против </a:t>
            </a:r>
            <a:r>
              <a:rPr lang="mk-MK" sz="1800" b="1" dirty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лица: </a:t>
            </a:r>
            <a:r>
              <a:rPr lang="mk-MK" sz="1800" b="1" dirty="0">
                <a:latin typeface="Arial" panose="020B0604020202020204" pitchFamily="34" charset="0"/>
                <a:cs typeface="Arial" panose="020B0604020202020204" pitchFamily="34" charset="0"/>
              </a:rPr>
              <a:t>Т.Ѓ, Д.Д, М.Т, Д.Г. и 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В.Т</a:t>
            </a:r>
            <a:r>
              <a:rPr lang="mk-MK" sz="1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mk-MK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>
              <a:lnSpc>
                <a:spcPct val="115000"/>
              </a:lnSpc>
              <a:spcBef>
                <a:spcPts val="0"/>
              </a:spcBef>
            </a:pP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т.2 -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„Обврска на обвинетиот да се јавува повремено на определено службено лице или кај надлежен државен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орган“ </a:t>
            </a:r>
            <a:endParaRPr lang="mk-MK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>
              <a:lnSpc>
                <a:spcPct val="115000"/>
              </a:lnSpc>
              <a:spcBef>
                <a:spcPts val="0"/>
              </a:spcBef>
            </a:pP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т.3 -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Привремено одземање на патна или друга исправа за преминување на државна граница, односно забрана за нејзино издавање“ </a:t>
            </a:r>
            <a:endParaRPr lang="en-GB" sz="1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endParaRPr lang="mk-MK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en-GB" sz="1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endParaRPr lang="en-GB" sz="1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mk-MK" sz="1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k-MK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mk-MK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mk-MK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6375-5B14-423A-B05C-09A6E17891A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743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/>
    </mc:Choice>
    <mc:Fallback xmlns=""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19776"/>
          </a:xfrm>
        </p:spPr>
        <p:txBody>
          <a:bodyPr>
            <a:normAutofit/>
          </a:bodyPr>
          <a:lstStyle/>
          <a:p>
            <a:pPr algn="ctr"/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НСК-КО 10/16</a:t>
            </a:r>
            <a:b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„ТЕНДЕРИ“</a:t>
            </a:r>
            <a:endParaRPr lang="en-GB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37103"/>
            <a:ext cx="12192000" cy="5920897"/>
          </a:xfrm>
        </p:spPr>
        <p:txBody>
          <a:bodyPr>
            <a:noAutofit/>
          </a:bodyPr>
          <a:lstStyle/>
          <a:p>
            <a:pPr algn="just"/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Обвинителен акт против 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 лица:</a:t>
            </a:r>
            <a:endParaRPr lang="mk-MK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Е.К.М.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кривично дело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„Злоупотреба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на службената положба и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овластување“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од чл.353 ст.5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в.в. со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ст.1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в.в. со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чл.22 од КЗ  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Л.Л.Ц.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кривично дело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„Злоупотреба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на службената положба и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овластување“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од чл.353 ст.5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в.в. со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ст.1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в.в. со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чл.22 од КЗ 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Ј.У.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кривично дело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„Злоупотреба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на службената положба и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овластување“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од чл.353 ст.5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в.в. со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ст.1 во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в.в. со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чл.22 од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КЗ</a:t>
            </a:r>
          </a:p>
          <a:p>
            <a:pPr algn="just"/>
            <a:endParaRPr lang="mk-MK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k-MK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Предлог за мерка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притвор за 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 лица: Е.К.М. и Л.Л.Ц.</a:t>
            </a:r>
          </a:p>
          <a:p>
            <a:pPr algn="just"/>
            <a:endParaRPr lang="mk-MK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>
              <a:spcBef>
                <a:spcPts val="0"/>
              </a:spcBef>
            </a:pPr>
            <a:r>
              <a:rPr lang="mk-MK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Предлог за мерки </a:t>
            </a:r>
            <a:r>
              <a:rPr lang="mk-MK" sz="1800" i="1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mk-MK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претпазливост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од чл.146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ст.1 против </a:t>
            </a:r>
            <a:r>
              <a:rPr lang="mk-MK" sz="1800" b="1" dirty="0">
                <a:latin typeface="Arial" panose="020B0604020202020204" pitchFamily="34" charset="0"/>
                <a:cs typeface="Arial" panose="020B0604020202020204" pitchFamily="34" charset="0"/>
              </a:rPr>
              <a:t>1 лице: Ј.У.</a:t>
            </a:r>
            <a:br>
              <a:rPr lang="mk-MK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15963" algn="just">
              <a:spcBef>
                <a:spcPts val="0"/>
              </a:spcBef>
            </a:pP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т.2 -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„Обврска на обвинетиот да се јавува повремено на определено службено лице или кај надлежен државен орган“ и </a:t>
            </a:r>
            <a:endParaRPr lang="mk-MK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5963" algn="just">
              <a:spcBef>
                <a:spcPts val="0"/>
              </a:spcBef>
            </a:pP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т.3 -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„Привремено одземање на патна или друга исправа за преминување на државна граница, односно забрана за нејзино издавање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“  </a:t>
            </a:r>
          </a:p>
          <a:p>
            <a:pPr marL="715963" algn="just">
              <a:spcBef>
                <a:spcPts val="0"/>
              </a:spcBef>
            </a:pPr>
            <a:endParaRPr lang="mk-MK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mk-MK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Донесена е Наредба </a:t>
            </a:r>
            <a:r>
              <a:rPr lang="mk-MK" sz="1800" i="1" dirty="0">
                <a:latin typeface="Arial" panose="020B0604020202020204" pitchFamily="34" charset="0"/>
                <a:cs typeface="Arial" panose="020B0604020202020204" pitchFamily="34" charset="0"/>
              </a:rPr>
              <a:t>за запирање на истражната постапка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лице;</a:t>
            </a:r>
            <a:endParaRPr lang="mk-MK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mk-MK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mk-MK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mk-MK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mk-MK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6375-5B14-423A-B05C-09A6E17891A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07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/>
    </mc:Choice>
    <mc:Fallback xmlns=""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8000" t="33000" r="8000" b="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35" y="0"/>
            <a:ext cx="11680165" cy="6116128"/>
          </a:xfrm>
        </p:spPr>
        <p:txBody>
          <a:bodyPr/>
          <a:lstStyle/>
          <a:p>
            <a:pPr algn="just"/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Од страна на Јавното обвинителство за гонење на кривични дела поврзани и кои произлегуваат од содржината на незаконското следење на комуникациите за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18 </a:t>
            </a:r>
            <a:r>
              <a:rPr lang="mk-MK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предмети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ќе бидат поднесени обвиненија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против </a:t>
            </a:r>
            <a:r>
              <a:rPr lang="mk-MK">
                <a:latin typeface="Arial" panose="020B0604020202020204" pitchFamily="34" charset="0"/>
                <a:cs typeface="Arial" panose="020B0604020202020204" pitchFamily="34" charset="0"/>
              </a:rPr>
              <a:t>вкупно </a:t>
            </a:r>
            <a:r>
              <a:rPr lang="mk-MK" b="1" smtClean="0">
                <a:latin typeface="Arial" panose="020B0604020202020204" pitchFamily="34" charset="0"/>
                <a:cs typeface="Arial" panose="020B0604020202020204" pitchFamily="34" charset="0"/>
              </a:rPr>
              <a:t>94</a:t>
            </a: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b="1" dirty="0">
                <a:latin typeface="Arial" panose="020B0604020202020204" pitchFamily="34" charset="0"/>
                <a:cs typeface="Arial" panose="020B0604020202020204" pitchFamily="34" charset="0"/>
              </a:rPr>
              <a:t>физички лица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mk-MK" b="1" dirty="0">
                <a:latin typeface="Arial" panose="020B0604020202020204" pitchFamily="34" charset="0"/>
                <a:cs typeface="Arial" panose="020B0604020202020204" pitchFamily="34" charset="0"/>
              </a:rPr>
              <a:t>7 правни лица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 за следните видови на кривични дела од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Кривичниот законик на Република Македонија: </a:t>
            </a:r>
            <a:endParaRPr lang="mk-MK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6375-5B14-423A-B05C-09A6E17891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219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/>
    </mc:Choice>
    <mc:Fallback xmlns=""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19776"/>
          </a:xfrm>
        </p:spPr>
        <p:txBody>
          <a:bodyPr>
            <a:normAutofit/>
          </a:bodyPr>
          <a:lstStyle/>
          <a:p>
            <a:pPr algn="ctr"/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НСК-КО 3/17</a:t>
            </a:r>
            <a:b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„ТЕНК“</a:t>
            </a:r>
            <a:endParaRPr lang="en-GB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7731"/>
            <a:ext cx="12192000" cy="5920897"/>
          </a:xfrm>
        </p:spPr>
        <p:txBody>
          <a:bodyPr>
            <a:noAutofit/>
          </a:bodyPr>
          <a:lstStyle/>
          <a:p>
            <a:pPr algn="just"/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Обвинителен акт против 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 лица:</a:t>
            </a:r>
            <a:endParaRPr lang="mk-MK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Г.Ј.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кривично дело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„Злоупотреба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на службената положба и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овластување“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од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чл.353 ст.5 в.в. ст.1 в.в. чл.23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од КЗ; 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Ѓ.П.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кривично дело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„Злоупотреба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на службената положба и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овластување“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од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чл.353 ст.5 в.в. ст.1 од КЗ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mk-MK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Обвинителен предлог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против 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лице:</a:t>
            </a:r>
            <a:endParaRPr lang="mk-MK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Н.Г.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кривично дело „Примање награда за противзаконито влијание “ од чл.359 ст.2 од КЗ; 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mk-MK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6375-5B14-423A-B05C-09A6E17891A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163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/>
    </mc:Choice>
    <mc:Fallback xmlns=""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19776"/>
          </a:xfrm>
        </p:spPr>
        <p:txBody>
          <a:bodyPr>
            <a:normAutofit/>
          </a:bodyPr>
          <a:lstStyle/>
          <a:p>
            <a:pPr algn="ctr"/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НСК-КО 2/17</a:t>
            </a:r>
            <a:b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„ТАРИФА“</a:t>
            </a:r>
            <a:endParaRPr lang="en-GB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7097"/>
            <a:ext cx="12192000" cy="4351338"/>
          </a:xfrm>
        </p:spPr>
        <p:txBody>
          <a:bodyPr>
            <a:noAutofit/>
          </a:bodyPr>
          <a:lstStyle/>
          <a:p>
            <a:pPr algn="just"/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Обвинителен акт против 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 лица: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Д.Б.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за кривично дело „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</a:rPr>
              <a:t>Злоупотреба на службената положба и овластување чл.353 ст.5 в.в со ст.1 од 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</a:rPr>
              <a:t>КЗ.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М.С.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за три кривични дела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</a:rPr>
              <a:t>Злоупотреба на службената положба и овластување чл.353 ст.5 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</a:rPr>
              <a:t> в.в. со ст.4 в.в. ст.1 в.в. чл.45 од КЗ и едно кривично дело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</a:rPr>
              <a:t>Злоупотреба на службената положба и овластување чл.353 ст.5  в.в. со ст.4 в.в. 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</a:rPr>
              <a:t>ст.1 од КЗ.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Н.Ѓ.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за три кривични дела „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</a:rPr>
              <a:t>Злоупотреба на службената положба и овластување чл.353 ст.5  в.в. со ст.4 в.в. ст.1 в.в. чл.45 од КЗ и едно кривично дело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</a:rPr>
              <a:t>Злоупотреба на службената положба и овластување чл.353 ст.5  в.в. со ст.4 в.в. ст.1 од КЗ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mk-MK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mk-MK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Предлог за мерки </a:t>
            </a:r>
            <a:r>
              <a:rPr lang="mk-MK" sz="1800" i="1" dirty="0">
                <a:latin typeface="Arial" panose="020B0604020202020204" pitchFamily="34" charset="0"/>
                <a:cs typeface="Arial" panose="020B0604020202020204" pitchFamily="34" charset="0"/>
              </a:rPr>
              <a:t>за претпазливост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од 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чл.146 ст.1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против </a:t>
            </a:r>
            <a:r>
              <a:rPr lang="mk-MK" sz="1800" b="1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лица: </a:t>
            </a:r>
            <a:r>
              <a:rPr lang="mk-MK" sz="1800" b="1" dirty="0">
                <a:latin typeface="Arial" panose="020B0604020202020204" pitchFamily="34" charset="0"/>
                <a:cs typeface="Arial" panose="020B0604020202020204" pitchFamily="34" charset="0"/>
              </a:rPr>
              <a:t>Д.Б, М.С. и Н.Ѓ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15963" algn="just">
              <a:lnSpc>
                <a:spcPct val="115000"/>
              </a:lnSpc>
              <a:spcBef>
                <a:spcPts val="0"/>
              </a:spcBef>
            </a:pP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т.2 -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Обврска на обвинетиот да се јавува повремено на определено службено лице или кај надлежен државен орган“ и </a:t>
            </a:r>
            <a:endParaRPr lang="mk-MK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5963" algn="just">
              <a:lnSpc>
                <a:spcPct val="115000"/>
              </a:lnSpc>
              <a:spcBef>
                <a:spcPts val="0"/>
              </a:spcBef>
            </a:pP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т.3 -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„Привремено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одземање на патна или друга исправа за преминување на државна граница, односно забрана за нејзино издавање“ </a:t>
            </a:r>
            <a:endParaRPr lang="mk-MK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5963" algn="just">
              <a:lnSpc>
                <a:spcPct val="115000"/>
              </a:lnSpc>
              <a:spcBef>
                <a:spcPts val="0"/>
              </a:spcBef>
            </a:pPr>
            <a:endParaRPr lang="mk-MK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mk-MK" sz="18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Донесена е Наредба за запирање на истражна постапка 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 </a:t>
            </a:r>
            <a:r>
              <a:rPr lang="mk-MK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лица.</a:t>
            </a:r>
            <a:endParaRPr lang="en-GB" sz="1800" i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endParaRPr lang="mk-MK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en-GB" sz="1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endParaRPr lang="en-GB" sz="1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mk-MK" sz="1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k-MK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mk-MK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mk-MK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6375-5B14-423A-B05C-09A6E17891A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3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/>
    </mc:Choice>
    <mc:Fallback xmlns=""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19776"/>
          </a:xfrm>
        </p:spPr>
        <p:txBody>
          <a:bodyPr>
            <a:normAutofit/>
          </a:bodyPr>
          <a:lstStyle/>
          <a:p>
            <a:pPr algn="ctr"/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НСК-КО 8/17</a:t>
            </a:r>
            <a:b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„ТИФАНИ“</a:t>
            </a:r>
            <a:endParaRPr lang="en-GB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1274"/>
            <a:ext cx="12192000" cy="5920897"/>
          </a:xfrm>
        </p:spPr>
        <p:txBody>
          <a:bodyPr>
            <a:noAutofit/>
          </a:bodyPr>
          <a:lstStyle/>
          <a:p>
            <a:pPr algn="just"/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Обвинителен акт против 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физичко лице:</a:t>
            </a:r>
            <a:endParaRPr lang="mk-MK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И.Т.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за кривично дело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„Даночно затајување“ 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 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чл.279 ст.2 в.в. со ст.1 в.в. со чл.45</a:t>
            </a:r>
            <a:r>
              <a:rPr lang="mk-MK" sz="18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 КЗ</a:t>
            </a:r>
            <a:endParaRPr lang="en-GB" sz="1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mk-MK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Обвинителен предлог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против 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правно лице: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mk-MK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ДМП СМАРТ </a:t>
            </a:r>
            <a:r>
              <a:rPr lang="mk-MK" sz="1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ГРУП 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ДООЕЛ</a:t>
            </a:r>
            <a:r>
              <a:rPr lang="mk-MK" sz="1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Скопје</a:t>
            </a:r>
            <a:r>
              <a:rPr lang="mk-MK" sz="1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 кривично 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дело 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„Даночно затајување“ 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 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чл.279 ст.3 в.в. со ст.1 в.в. со чл.45 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 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КЗ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endParaRPr lang="mk-MK" sz="18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mk-MK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Предлог за мерки за претпазливост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од 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чл.146 ст.1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против </a:t>
            </a:r>
            <a:r>
              <a:rPr lang="mk-MK" sz="1800" b="1" dirty="0">
                <a:latin typeface="Arial" panose="020B0604020202020204" pitchFamily="34" charset="0"/>
                <a:cs typeface="Arial" panose="020B0604020202020204" pitchFamily="34" charset="0"/>
              </a:rPr>
              <a:t>1 лице: И.Т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14375" lvl="0" algn="just">
              <a:lnSpc>
                <a:spcPct val="107000"/>
              </a:lnSpc>
              <a:spcAft>
                <a:spcPts val="0"/>
              </a:spcAft>
            </a:pP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т.2 -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„Обврска на обвинетиот да се јавува повремено на определено службено лице или кај надлежен државен орган“</a:t>
            </a:r>
            <a:endParaRPr lang="mk-MK" sz="18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14375" lvl="0" algn="just">
              <a:lnSpc>
                <a:spcPct val="107000"/>
              </a:lnSpc>
              <a:spcAft>
                <a:spcPts val="0"/>
              </a:spcAft>
            </a:pP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т.3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„Привремено одземање на патна или друга исправа за преминување на државна граница, односно забрана за нејзино издавање“ </a:t>
            </a:r>
            <a:endParaRPr lang="en-GB" sz="18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mk-MK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6375-5B14-423A-B05C-09A6E17891A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65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/>
    </mc:Choice>
    <mc:Fallback xmlns=""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19776"/>
          </a:xfrm>
        </p:spPr>
        <p:txBody>
          <a:bodyPr>
            <a:normAutofit/>
          </a:bodyPr>
          <a:lstStyle/>
          <a:p>
            <a:pPr algn="ctr"/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НСК-КО 7/17</a:t>
            </a:r>
            <a:b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„ТОТАЛ“</a:t>
            </a:r>
            <a:endParaRPr lang="en-GB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0303"/>
            <a:ext cx="12192000" cy="5920897"/>
          </a:xfrm>
        </p:spPr>
        <p:txBody>
          <a:bodyPr>
            <a:noAutofit/>
          </a:bodyPr>
          <a:lstStyle/>
          <a:p>
            <a:pPr algn="just"/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Обвинителен акт против 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физичко лице:</a:t>
            </a:r>
            <a:endParaRPr lang="mk-MK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Д.П.Л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за кривично дело „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Даночно затајување“ 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 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чл.279 ст.2 в.в.со ст.1 в.в. со чл.45 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 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КЗ</a:t>
            </a:r>
          </a:p>
          <a:p>
            <a:pPr algn="just"/>
            <a:endParaRPr lang="mk-MK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Обвинителен предлог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против 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 правни лица:</a:t>
            </a:r>
          </a:p>
          <a:p>
            <a:pPr marL="342900" indent="-342900" algn="just">
              <a:lnSpc>
                <a:spcPct val="107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mk-MK" sz="1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ДМП ТОТАЛ МАРКЕТИНГ 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ДООЕЛ Скопје за кривично дело „Даночно затајување“ од чл.279 ст.3 в.в. со ст.2 и ст.1 в.в.со член 45 од КЗ;</a:t>
            </a:r>
          </a:p>
          <a:p>
            <a:pPr marL="342900" lvl="0" indent="-342900" algn="just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mk-MK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ДМИП МЕДИАМАКС </a:t>
            </a:r>
            <a:r>
              <a:rPr lang="mk-MK" sz="1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ДООЕЛ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Скопје 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 кривично 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дело 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„Даночно затајување“  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 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чл.279 ст.3 в.в.со ст.1 в.в.со чл.45 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 КЗ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mk-MK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ДМ ТОТАЛ </a:t>
            </a:r>
            <a:r>
              <a:rPr lang="mk-MK" sz="1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МЕДИА ЦЕНТАР 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ДООЕЛ 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Зелениково за кривично 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дело 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„Даночно затајување“ од чл.279 ст.3 в.в. со ст.1 в.в. со чл.45 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 КЗ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marL="0" lvl="0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mk-MK" sz="18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mk-MK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Предлог за мерка притвор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mk-MK" sz="1800" b="1" dirty="0">
                <a:latin typeface="Arial" panose="020B0604020202020204" pitchFamily="34" charset="0"/>
                <a:cs typeface="Arial" panose="020B0604020202020204" pitchFamily="34" charset="0"/>
              </a:rPr>
              <a:t>лице: 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Д.П.Л.</a:t>
            </a:r>
            <a:endParaRPr lang="mk-MK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en-GB" sz="1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endParaRPr lang="en-GB" sz="1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mk-MK" sz="1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k-MK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mk-MK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mk-MK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6375-5B14-423A-B05C-09A6E17891A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42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/>
    </mc:Choice>
    <mc:Fallback xmlns=""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19776"/>
          </a:xfrm>
        </p:spPr>
        <p:txBody>
          <a:bodyPr>
            <a:normAutofit/>
          </a:bodyPr>
          <a:lstStyle/>
          <a:p>
            <a:pPr algn="ctr"/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НСК-КО 6/17</a:t>
            </a:r>
            <a:b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„ТРИСТА“</a:t>
            </a:r>
            <a:endParaRPr lang="en-GB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1274"/>
            <a:ext cx="12192000" cy="5920897"/>
          </a:xfrm>
        </p:spPr>
        <p:txBody>
          <a:bodyPr>
            <a:noAutofit/>
          </a:bodyPr>
          <a:lstStyle/>
          <a:p>
            <a:pPr algn="just"/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Обвинителен акт против 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лице:</a:t>
            </a:r>
            <a:endParaRPr lang="mk-MK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Ѓ.П.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кривично дело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„Злоупотреба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на службената положба и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овластување“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од чл.353 ст.5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в.в. со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ст.1 од КЗ со </a:t>
            </a:r>
            <a:endParaRPr lang="mk-MK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mk-MK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k-MK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Предлог за мерка притвор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mk-MK" sz="1800" b="1" dirty="0">
                <a:latin typeface="Arial" panose="020B0604020202020204" pitchFamily="34" charset="0"/>
                <a:cs typeface="Arial" panose="020B0604020202020204" pitchFamily="34" charset="0"/>
              </a:rPr>
              <a:t>1 лице: 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Ѓ.П.</a:t>
            </a:r>
            <a:r>
              <a:rPr lang="mk-MK" sz="1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k-MK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mk-MK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mk-MK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6375-5B14-423A-B05C-09A6E17891A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/>
    </mc:Choice>
    <mc:Fallback xmlns=""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19776"/>
          </a:xfrm>
        </p:spPr>
        <p:txBody>
          <a:bodyPr>
            <a:normAutofit/>
          </a:bodyPr>
          <a:lstStyle/>
          <a:p>
            <a:pPr algn="ctr"/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НСК-КО 9/17</a:t>
            </a:r>
            <a:b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„ТРАЕКТОРИЈА“</a:t>
            </a:r>
            <a:endParaRPr lang="en-GB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82245"/>
            <a:ext cx="12192000" cy="5920897"/>
          </a:xfrm>
        </p:spPr>
        <p:txBody>
          <a:bodyPr>
            <a:noAutofit/>
          </a:bodyPr>
          <a:lstStyle/>
          <a:p>
            <a:pPr algn="just"/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Обвинителен акт против 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 лица:</a:t>
            </a:r>
            <a:endParaRPr lang="mk-MK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В.П.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кривично дело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„Злоупотреба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на службената положба и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овластување“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од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чл.353 ст.5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в.в. со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ст.1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чл.22 од КЗ;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М.Ј.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кривично дело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„Злоупотреба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на службената положба и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овластување“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од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чл.353 ст.5 в.в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. со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ст.1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чл.22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од КЗ;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Љ.Г.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кривично дело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„Злоупотреба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на службената положба и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овластување“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од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чл.353 ст.5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в.в. со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ст.1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чл.22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од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КЗ;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mk-MK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Обвинителен предлог против 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лице:</a:t>
            </a:r>
            <a:endParaRPr lang="mk-MK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Н.Г</a:t>
            </a:r>
            <a:r>
              <a:rPr lang="mk-MK" sz="1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за кривично дело „Примање награда за противзаконито влијание “ од чл.359 ст.2 од КЗ; 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mk-MK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k-MK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Предлог за мерка притвор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mk-MK" sz="18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лице: В.П.</a:t>
            </a:r>
            <a:r>
              <a:rPr lang="mk-MK" sz="1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k-MK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mk-MK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mk-MK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Предлог за мерки </a:t>
            </a:r>
            <a:r>
              <a:rPr lang="mk-MK" sz="1800" i="1" dirty="0">
                <a:latin typeface="Arial" panose="020B0604020202020204" pitchFamily="34" charset="0"/>
                <a:cs typeface="Arial" panose="020B0604020202020204" pitchFamily="34" charset="0"/>
              </a:rPr>
              <a:t>на претпазливост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од чл.146 ст.1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против </a:t>
            </a:r>
            <a:r>
              <a:rPr lang="mk-MK" sz="1800" b="1" dirty="0">
                <a:latin typeface="Arial" panose="020B0604020202020204" pitchFamily="34" charset="0"/>
                <a:cs typeface="Arial" panose="020B0604020202020204" pitchFamily="34" charset="0"/>
              </a:rPr>
              <a:t>1 лице: Љ.Г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714375">
              <a:spcBef>
                <a:spcPts val="0"/>
              </a:spcBef>
            </a:pP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т.2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- „Обрска на обвинетиот да се јавува повремено на определено службено лице или кај надлежен дравен орган“, </a:t>
            </a:r>
            <a:endParaRPr lang="mk-MK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>
              <a:spcBef>
                <a:spcPts val="0"/>
              </a:spcBef>
            </a:pP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т.3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- „Привремено одземање на патна или друга исправа за преминување на државна граница, односно забрана за нејзино издавање“ </a:t>
            </a:r>
            <a:r>
              <a:rPr lang="mk-MK" sz="1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k-MK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6375-5B14-423A-B05C-09A6E17891A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716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/>
    </mc:Choice>
    <mc:Fallback xmlns=""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19776"/>
          </a:xfrm>
        </p:spPr>
        <p:txBody>
          <a:bodyPr>
            <a:normAutofit/>
          </a:bodyPr>
          <a:lstStyle/>
          <a:p>
            <a:pPr algn="ctr"/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НСК-КО 10/17</a:t>
            </a:r>
            <a:b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„ТРЕВНИК“</a:t>
            </a:r>
            <a:endParaRPr lang="en-GB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120321"/>
            <a:ext cx="12192000" cy="4351338"/>
          </a:xfrm>
        </p:spPr>
        <p:txBody>
          <a:bodyPr>
            <a:noAutofit/>
          </a:bodyPr>
          <a:lstStyle/>
          <a:p>
            <a:pPr algn="just"/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Обвинителен акт против </a:t>
            </a:r>
            <a:r>
              <a:rPr lang="mk-MK" sz="18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лица:</a:t>
            </a:r>
            <a:endParaRPr lang="mk-MK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mk-MK" sz="1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Д.П.Л.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за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кривично дело „Бесправно градење“ 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 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чл.244-а ст.1 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 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КЗ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mk-MK" sz="1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С.П.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за кривично дело „Бесправно градење“ 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 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чл.244-а ст.1 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 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КЗ</a:t>
            </a:r>
            <a:endParaRPr lang="en-GB" sz="1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mk-MK" sz="1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З.П.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за кривично 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дело 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„Бесправно градење“ 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 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чл.244-а ст.1 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 КЗ</a:t>
            </a:r>
            <a:endParaRPr lang="en-GB" sz="1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mk-MK" sz="18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</a:pPr>
            <a:endParaRPr lang="mk-MK" sz="18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mk-MK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Предлог за мерки </a:t>
            </a:r>
            <a:r>
              <a:rPr lang="mk-MK" sz="1800" i="1" dirty="0">
                <a:latin typeface="Arial" panose="020B0604020202020204" pitchFamily="34" charset="0"/>
                <a:cs typeface="Arial" panose="020B0604020202020204" pitchFamily="34" charset="0"/>
              </a:rPr>
              <a:t>за претпазливост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од 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чл.146 ст.1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против </a:t>
            </a:r>
            <a:r>
              <a:rPr lang="mk-MK" sz="1800" b="1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лица: </a:t>
            </a:r>
            <a:r>
              <a:rPr lang="mk-MK" sz="1800" b="1" dirty="0">
                <a:latin typeface="Arial" panose="020B0604020202020204" pitchFamily="34" charset="0"/>
                <a:cs typeface="Arial" panose="020B0604020202020204" pitchFamily="34" charset="0"/>
              </a:rPr>
              <a:t>С.П. и З.П.</a:t>
            </a:r>
            <a:endParaRPr lang="en-GB" sz="1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4375" lvl="0" algn="just">
              <a:lnSpc>
                <a:spcPct val="107000"/>
              </a:lnSpc>
            </a:pP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т.2 -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Обврска на обвинетиот да се јавува повремено на определено службено лице или кај надлежен државен орган“ и </a:t>
            </a:r>
            <a:endParaRPr lang="mk-MK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0" algn="just">
              <a:lnSpc>
                <a:spcPct val="107000"/>
              </a:lnSpc>
            </a:pP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т.3 -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„Привремено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одземање на патна или друга исправа за преминување на државна граница, односно забрана за нејзино издавање“ </a:t>
            </a:r>
            <a:endParaRPr lang="mk-MK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</a:pPr>
            <a:endParaRPr lang="en-GB" sz="1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endParaRPr lang="en-GB" sz="1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mk-MK" sz="1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k-MK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mk-MK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mk-MK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6375-5B14-423A-B05C-09A6E17891A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846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/>
    </mc:Choice>
    <mc:Fallback xmlns=""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19776"/>
          </a:xfrm>
        </p:spPr>
        <p:txBody>
          <a:bodyPr>
            <a:normAutofit/>
          </a:bodyPr>
          <a:lstStyle/>
          <a:p>
            <a:pPr algn="ctr"/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НСК-КО 4/17</a:t>
            </a:r>
            <a:b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„ТРУСТ“</a:t>
            </a:r>
            <a:endParaRPr lang="en-GB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05807"/>
            <a:ext cx="12192000" cy="4351338"/>
          </a:xfrm>
        </p:spPr>
        <p:txBody>
          <a:bodyPr>
            <a:noAutofit/>
          </a:bodyPr>
          <a:lstStyle/>
          <a:p>
            <a:pPr algn="just"/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Обвинителен акт против </a:t>
            </a:r>
            <a:r>
              <a:rPr lang="mk-MK" sz="18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лица: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С.К.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</a:rPr>
              <a:t>кривично дело 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</a:rPr>
              <a:t>„Злоупотреба 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</a:rPr>
              <a:t>на постапката за јавен повик, доделување на договор за јавна набавка или јавно-приватно 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</a:rPr>
              <a:t>партнерство“ 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</a:rPr>
              <a:t>од чл.275-в ст.3 в.в. ст.1 од 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</a:rPr>
              <a:t>КЗ,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В.А.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mk-MK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</a:rPr>
              <a:t>кривично дело „Злоупотреба на постапката за јавен повик, доделување на договор за јавна набавка или јавно-приватно партнерство“ од чл.275-в ст.3 в.в. ст.1 од КЗ,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С.В.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mk-MK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</a:rPr>
              <a:t>кривично дело „Злоупотреба на постапката за јавен повик, доделување на договор за јавна набавка или јавно-приватно партнерство“ од чл.275-в ст.3 в.в. ст.1 од КЗ,</a:t>
            </a:r>
          </a:p>
          <a:p>
            <a:pPr marL="342900" indent="-342900" algn="just">
              <a:buFont typeface="+mj-lt"/>
              <a:buAutoNum type="arabicPeriod"/>
            </a:pPr>
            <a:endParaRPr lang="mk-MK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Обвинителен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предлог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против 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 правни лица:</a:t>
            </a:r>
          </a:p>
          <a:p>
            <a:pPr marL="342900" indent="-342900" algn="just">
              <a:spcAft>
                <a:spcPts val="0"/>
              </a:spcAft>
              <a:buFont typeface="+mj-lt"/>
              <a:buAutoNum type="arabicPeriod"/>
            </a:pPr>
            <a:r>
              <a:rPr lang="mk-MK" sz="1800" b="1" kern="15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ДГТТ „ТРАНС </a:t>
            </a:r>
            <a:r>
              <a:rPr lang="mk-MK" sz="1800" b="1" kern="150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МЕТ“ ДОО</a:t>
            </a:r>
            <a:r>
              <a:rPr lang="mk-MK" sz="1800" kern="150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Скопје, 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</a:rPr>
              <a:t>кривично дело Злоупотреба на постапката за јавен повик, доделување на договор за јавна набавка или јавно-приватно партнерство од чл.275-в ст.4 в.в со ст.3 в.в. ст.1 од 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</a:rPr>
              <a:t>КЗ, </a:t>
            </a:r>
            <a:endParaRPr lang="en-GB" sz="1800" kern="150" dirty="0">
              <a:solidFill>
                <a:srgbClr val="000000"/>
              </a:solid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0"/>
              </a:spcAft>
              <a:buFont typeface="+mj-lt"/>
              <a:buAutoNum type="arabicPeriod"/>
            </a:pPr>
            <a:r>
              <a:rPr lang="mk-MK" sz="1800" b="1" kern="15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ДТГТ „ВАТО</a:t>
            </a:r>
            <a:r>
              <a:rPr lang="mk-MK" sz="1800" b="1" kern="150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“ ДОО</a:t>
            </a:r>
            <a:r>
              <a:rPr lang="mk-MK" sz="1800" kern="150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Студеничани, 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</a:rPr>
              <a:t>кривично дело Злоупотреба на постапката за јавен повик, доделување на договор за јавна набавка или јавно-приватно партнерство од чл.275-в ст.4 в.в со ст.3 в.в. ст.1 од 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</a:rPr>
              <a:t>КЗ,</a:t>
            </a:r>
            <a:endParaRPr lang="mk-MK" sz="1800" kern="150" dirty="0" smtClean="0">
              <a:solidFill>
                <a:srgbClr val="000000"/>
              </a:solid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0"/>
              </a:spcAft>
              <a:buFont typeface="+mj-lt"/>
              <a:buAutoNum type="arabicPeriod"/>
            </a:pPr>
            <a:r>
              <a:rPr lang="mk-MK" sz="1800" b="1" kern="15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ДРГ „СИЛЕКС </a:t>
            </a:r>
            <a:r>
              <a:rPr lang="mk-MK" sz="1800" b="1" kern="150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НЕМЕТАЛИ СТ“ ДООЕЛ</a:t>
            </a:r>
            <a:r>
              <a:rPr lang="mk-MK" sz="1800" kern="150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Кратово, </a:t>
            </a:r>
            <a:r>
              <a:rPr lang="mk-MK" sz="1800" dirty="0">
                <a:latin typeface="Arial" panose="020B0604020202020204" pitchFamily="34" charset="0"/>
                <a:ea typeface="Calibri" panose="020F0502020204030204" pitchFamily="34" charset="0"/>
              </a:rPr>
              <a:t>кривично дело Злоупотреба на постапката за јавен повик, доделување на договор за јавна набавка или јавно-приватно партнерство од чл.275-в ст.4 в.в со ст.3 в.в. ст.1 од </a:t>
            </a:r>
            <a:r>
              <a:rPr lang="mk-MK" sz="1800" dirty="0" smtClean="0">
                <a:latin typeface="Arial" panose="020B0604020202020204" pitchFamily="34" charset="0"/>
                <a:ea typeface="Calibri" panose="020F0502020204030204" pitchFamily="34" charset="0"/>
              </a:rPr>
              <a:t>КЗ.</a:t>
            </a:r>
            <a:endParaRPr lang="en-GB" sz="1800" kern="150" dirty="0">
              <a:solidFill>
                <a:srgbClr val="000000"/>
              </a:solid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6375-5B14-423A-B05C-09A6E17891A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06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/>
    </mc:Choice>
    <mc:Fallback xmlns=""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19776"/>
          </a:xfrm>
        </p:spPr>
        <p:txBody>
          <a:bodyPr>
            <a:normAutofit/>
          </a:bodyPr>
          <a:lstStyle/>
          <a:p>
            <a:pPr algn="ctr"/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НСК-КО 4/17</a:t>
            </a:r>
            <a:b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„ТРУСТ“</a:t>
            </a:r>
            <a:endParaRPr lang="en-GB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39817"/>
            <a:ext cx="121920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kern="150" dirty="0" err="1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Calibri" panose="020F0502020204030204" pitchFamily="34" charset="0"/>
              </a:rPr>
              <a:t>Во</a:t>
            </a:r>
            <a:r>
              <a:rPr lang="en-US" kern="150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kern="150" dirty="0" err="1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Calibri" panose="020F0502020204030204" pitchFamily="34" charset="0"/>
              </a:rPr>
              <a:t>текот</a:t>
            </a:r>
            <a:r>
              <a:rPr lang="en-US" kern="150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kern="150" dirty="0" err="1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Calibri" panose="020F0502020204030204" pitchFamily="34" charset="0"/>
              </a:rPr>
              <a:t>на</a:t>
            </a:r>
            <a:r>
              <a:rPr lang="en-US" kern="150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kern="150" dirty="0" err="1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Calibri" panose="020F0502020204030204" pitchFamily="34" charset="0"/>
              </a:rPr>
              <a:t>истражната</a:t>
            </a:r>
            <a:r>
              <a:rPr lang="en-US" kern="150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kern="150" dirty="0" err="1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Calibri" panose="020F0502020204030204" pitchFamily="34" charset="0"/>
              </a:rPr>
              <a:t>постапка</a:t>
            </a:r>
            <a:r>
              <a:rPr lang="en-US" kern="150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Calibri" panose="020F0502020204030204" pitchFamily="34" charset="0"/>
              </a:rPr>
              <a:t>, </a:t>
            </a:r>
            <a:r>
              <a:rPr lang="en-US" kern="150" dirty="0" err="1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Calibri" panose="020F0502020204030204" pitchFamily="34" charset="0"/>
              </a:rPr>
              <a:t>од</a:t>
            </a:r>
            <a:r>
              <a:rPr lang="en-US" kern="150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kern="150" dirty="0" err="1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Calibri" panose="020F0502020204030204" pitchFamily="34" charset="0"/>
              </a:rPr>
              <a:t>страна</a:t>
            </a:r>
            <a:r>
              <a:rPr lang="en-US" kern="150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kern="150" dirty="0" err="1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Calibri" panose="020F0502020204030204" pitchFamily="34" charset="0"/>
              </a:rPr>
              <a:t>на</a:t>
            </a:r>
            <a:r>
              <a:rPr lang="en-US" kern="150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mk-MK" kern="15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Calibri" panose="020F0502020204030204" pitchFamily="34" charset="0"/>
              </a:rPr>
              <a:t>О</a:t>
            </a:r>
            <a:r>
              <a:rPr lang="en-US" kern="150" dirty="0" err="1" smtClean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Calibri" panose="020F0502020204030204" pitchFamily="34" charset="0"/>
              </a:rPr>
              <a:t>сновниот</a:t>
            </a:r>
            <a:r>
              <a:rPr lang="en-US" kern="15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kern="150" dirty="0" err="1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Calibri" panose="020F0502020204030204" pitchFamily="34" charset="0"/>
              </a:rPr>
              <a:t>суд</a:t>
            </a:r>
            <a:r>
              <a:rPr lang="en-US" kern="150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kern="150" dirty="0" err="1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Calibri" panose="020F0502020204030204" pitchFamily="34" charset="0"/>
              </a:rPr>
              <a:t>Скопје</a:t>
            </a:r>
            <a:r>
              <a:rPr lang="en-US" kern="150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Calibri" panose="020F0502020204030204" pitchFamily="34" charset="0"/>
              </a:rPr>
              <a:t> 1 </a:t>
            </a:r>
            <a:r>
              <a:rPr lang="en-US" kern="150" dirty="0" err="1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Calibri" panose="020F0502020204030204" pitchFamily="34" charset="0"/>
              </a:rPr>
              <a:t>Скопје</a:t>
            </a:r>
            <a:r>
              <a:rPr lang="en-US" kern="150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Calibri" panose="020F0502020204030204" pitchFamily="34" charset="0"/>
              </a:rPr>
              <a:t>, </a:t>
            </a:r>
            <a:r>
              <a:rPr lang="en-US" kern="150" dirty="0" err="1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Calibri" panose="020F0502020204030204" pitchFamily="34" charset="0"/>
              </a:rPr>
              <a:t>за</a:t>
            </a:r>
            <a:r>
              <a:rPr lang="en-US" kern="150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kern="150" dirty="0" err="1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Calibri" panose="020F0502020204030204" pitchFamily="34" charset="0"/>
              </a:rPr>
              <a:t>правните</a:t>
            </a:r>
            <a:r>
              <a:rPr lang="en-US" kern="150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kern="150" dirty="0" err="1" smtClean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Calibri" panose="020F0502020204030204" pitchFamily="34" charset="0"/>
              </a:rPr>
              <a:t>лица</a:t>
            </a:r>
            <a:endParaRPr lang="mk-MK" kern="150" dirty="0" smtClean="0">
              <a:solidFill>
                <a:srgbClr val="000000"/>
              </a:solidFill>
              <a:latin typeface="Arial" panose="020B0604020202020204" pitchFamily="34" charset="0"/>
              <a:ea typeface="Arial Unicode MS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mk-MK" b="1" kern="15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Calibri" panose="020F0502020204030204" pitchFamily="34" charset="0"/>
              </a:rPr>
              <a:t>„ТРАНС </a:t>
            </a:r>
            <a:r>
              <a:rPr lang="mk-MK" b="1" kern="150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Calibri" panose="020F0502020204030204" pitchFamily="34" charset="0"/>
              </a:rPr>
              <a:t>МЕТ“ ДОО </a:t>
            </a:r>
            <a:r>
              <a:rPr lang="mk-MK" kern="150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Calibri" panose="020F0502020204030204" pitchFamily="34" charset="0"/>
              </a:rPr>
              <a:t>Скопје</a:t>
            </a:r>
            <a:r>
              <a:rPr lang="mk-MK" b="1" kern="150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mk-MK" kern="150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Calibri" panose="020F0502020204030204" pitchFamily="34" charset="0"/>
              </a:rPr>
              <a:t>и</a:t>
            </a:r>
            <a:r>
              <a:rPr lang="mk-MK" b="1" kern="150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Calibri" panose="020F0502020204030204" pitchFamily="34" charset="0"/>
              </a:rPr>
              <a:t>  „ВАТО“ ДОО </a:t>
            </a:r>
            <a:r>
              <a:rPr lang="mk-MK" kern="150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Calibri" panose="020F0502020204030204" pitchFamily="34" charset="0"/>
              </a:rPr>
              <a:t>Студеничани, </a:t>
            </a:r>
            <a:r>
              <a:rPr lang="mk-MK" kern="15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Calibri" panose="020F0502020204030204" pitchFamily="34" charset="0"/>
              </a:rPr>
              <a:t>определени </a:t>
            </a:r>
            <a:r>
              <a:rPr lang="mk-MK" kern="150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Calibri" panose="020F0502020204030204" pitchFamily="34" charset="0"/>
              </a:rPr>
              <a:t>се привремени мерки и </a:t>
            </a:r>
            <a:r>
              <a:rPr lang="mk-MK" kern="15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Calibri" panose="020F0502020204030204" pitchFamily="34" charset="0"/>
              </a:rPr>
              <a:t>тоа:</a:t>
            </a:r>
            <a:endParaRPr lang="mk-MK" kern="150" dirty="0" smtClean="0">
              <a:solidFill>
                <a:srgbClr val="000000"/>
              </a:solidFill>
              <a:latin typeface="Times New Roman" panose="02020603050405020304" pitchFamily="18" charset="0"/>
              <a:ea typeface="Arial Unicode MS"/>
              <a:cs typeface="Calibri" panose="020F0502020204030204" pitchFamily="34" charset="0"/>
            </a:endParaRPr>
          </a:p>
          <a:p>
            <a:pPr marL="714375" indent="-352425" algn="just">
              <a:spcAft>
                <a:spcPts val="0"/>
              </a:spcAft>
              <a:tabLst>
                <a:tab pos="714375" algn="l"/>
              </a:tabLst>
            </a:pPr>
            <a:r>
              <a:rPr lang="mk-MK" kern="15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Calibri" panose="020F0502020204030204" pitchFamily="34" charset="0"/>
              </a:rPr>
              <a:t>-Забрана </a:t>
            </a:r>
            <a:r>
              <a:rPr lang="mk-MK" kern="150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Calibri" panose="020F0502020204030204" pitchFamily="34" charset="0"/>
              </a:rPr>
              <a:t>за оттуѓување и ставање под хипотека </a:t>
            </a:r>
            <a:r>
              <a:rPr lang="mk-MK" kern="15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Calibri" panose="020F0502020204030204" pitchFamily="34" charset="0"/>
              </a:rPr>
              <a:t>на недвижен </a:t>
            </a:r>
            <a:r>
              <a:rPr lang="mk-MK" kern="150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Calibri" panose="020F0502020204030204" pitchFamily="34" charset="0"/>
              </a:rPr>
              <a:t>имот </a:t>
            </a:r>
            <a:r>
              <a:rPr lang="mk-MK" kern="15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Calibri" panose="020F0502020204030204" pitchFamily="34" charset="0"/>
              </a:rPr>
              <a:t>и</a:t>
            </a:r>
            <a:endParaRPr lang="mk-MK" kern="150" dirty="0" smtClean="0">
              <a:solidFill>
                <a:srgbClr val="000000"/>
              </a:solidFill>
              <a:latin typeface="Times New Roman" panose="02020603050405020304" pitchFamily="18" charset="0"/>
              <a:ea typeface="Arial Unicode MS"/>
              <a:cs typeface="Calibri" panose="020F0502020204030204" pitchFamily="34" charset="0"/>
            </a:endParaRPr>
          </a:p>
          <a:p>
            <a:pPr marL="714375" indent="-352425" algn="just">
              <a:spcAft>
                <a:spcPts val="0"/>
              </a:spcAft>
              <a:tabLst>
                <a:tab pos="714375" algn="l"/>
              </a:tabLst>
            </a:pPr>
            <a:r>
              <a:rPr lang="mk-MK" kern="15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Calibri" panose="020F0502020204030204" pitchFamily="34" charset="0"/>
              </a:rPr>
              <a:t>-Забрана </a:t>
            </a:r>
            <a:r>
              <a:rPr lang="mk-MK" kern="150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Calibri" panose="020F0502020204030204" pitchFamily="34" charset="0"/>
              </a:rPr>
              <a:t>за оттуѓување и располагање на било кој начин со движен имот.</a:t>
            </a:r>
            <a:endParaRPr lang="en-GB" kern="15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 Unicode MS"/>
              <a:cs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144747"/>
            <a:ext cx="12192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mk-MK" kern="150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Против обвинетиот </a:t>
            </a:r>
            <a:r>
              <a:rPr lang="mk-MK" b="1" kern="15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С.К.</a:t>
            </a:r>
            <a:r>
              <a:rPr lang="mk-MK" kern="15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, </a:t>
            </a:r>
            <a:r>
              <a:rPr lang="mk-MK" kern="150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во текот на истражната постапка изречена е Мерка за обезбедување на присуство на </a:t>
            </a:r>
            <a:r>
              <a:rPr lang="mk-MK" kern="15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лица </a:t>
            </a:r>
            <a:r>
              <a:rPr lang="mk-MK" kern="150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и непречено водење </a:t>
            </a:r>
            <a:r>
              <a:rPr lang="mk-MK" kern="15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на кривичната </a:t>
            </a:r>
            <a:r>
              <a:rPr lang="mk-MK" kern="150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постапка и тоа </a:t>
            </a:r>
            <a:endParaRPr lang="en-GB" sz="2000" kern="150" dirty="0">
              <a:solidFill>
                <a:srgbClr val="000000"/>
              </a:solid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mk-MK" kern="150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	-гаранција во вкупен износ од 875.298,52 евра, односно 53.830.861,50 денари.</a:t>
            </a:r>
            <a:endParaRPr lang="en-GB" sz="2000" kern="150" dirty="0">
              <a:solidFill>
                <a:srgbClr val="000000"/>
              </a:solid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mk-MK" kern="150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	-обвинетиот да се јавува на службено лице во Основниот суд Скопје 1 Скопје, </a:t>
            </a:r>
            <a:endParaRPr lang="en-GB" sz="2000" kern="150" dirty="0">
              <a:solidFill>
                <a:srgbClr val="000000"/>
              </a:solid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mk-MK" kern="150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	-привремено одземање на патна исправа односно забрана за </a:t>
            </a:r>
            <a:r>
              <a:rPr lang="mk-MK" kern="15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издавање </a:t>
            </a:r>
            <a:r>
              <a:rPr lang="mk-MK" kern="150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на нова патна исправа, како и забрана за преминување на државните граници на РМ</a:t>
            </a:r>
            <a:r>
              <a:rPr lang="mk-MK" kern="15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Против обвинетиот </a:t>
            </a:r>
            <a:r>
              <a:rPr lang="mk-MK" b="1" dirty="0" smtClean="0">
                <a:latin typeface="Arial" panose="020B0604020202020204" pitchFamily="34" charset="0"/>
                <a:cs typeface="Arial" panose="020B0604020202020204" pitchFamily="34" charset="0"/>
              </a:rPr>
              <a:t>В.А.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во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текот на истражната постапка, изречени се мерките на претпазливост и тоа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	-Забрана за превземање определни работни активности кои се поврзани со кривичното дело, 	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-	-Забрана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за воспоставување односно одржување контакти или врски со лица и членови на Управниот одбор на фирмата основач </a:t>
            </a:r>
            <a:r>
              <a:rPr lang="mk-MK" b="1" dirty="0">
                <a:latin typeface="Arial" panose="020B0604020202020204" pitchFamily="34" charset="0"/>
                <a:cs typeface="Arial" panose="020B0604020202020204" pitchFamily="34" charset="0"/>
              </a:rPr>
              <a:t>ДРГ Силекс Неметали СТ ДООЕЛ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 Кратово.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2000" kern="150" dirty="0">
              <a:solidFill>
                <a:srgbClr val="000000"/>
              </a:solidFill>
              <a:effectLst/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6375-5B14-423A-B05C-09A6E17891A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995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/>
    </mc:Choice>
    <mc:Fallback xmlns=""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19776"/>
          </a:xfrm>
        </p:spPr>
        <p:txBody>
          <a:bodyPr>
            <a:normAutofit/>
          </a:bodyPr>
          <a:lstStyle/>
          <a:p>
            <a:pPr algn="ctr"/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НСК-КО </a:t>
            </a:r>
            <a:r>
              <a:rPr lang="en-GB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17/15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„ТВРДИНА“ и „ТАРГЕТ“</a:t>
            </a:r>
            <a:endParaRPr lang="en-GB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2425" y="1314450"/>
            <a:ext cx="120586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Предметите коишто во фазата на истрага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со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кодно име „Тврдина“ и „Таргет“, при подготовка на обвинението се споени во еден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предмет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Обвинетелен акт против </a:t>
            </a:r>
            <a:r>
              <a:rPr lang="mk-MK" b="1" dirty="0" smtClean="0">
                <a:latin typeface="Arial" panose="020B0604020202020204" pitchFamily="34" charset="0"/>
                <a:cs typeface="Arial" panose="020B0604020202020204" pitchFamily="34" charset="0"/>
              </a:rPr>
              <a:t>4 лица:</a:t>
            </a:r>
          </a:p>
          <a:p>
            <a:pPr marL="342900" lvl="0" indent="-342900">
              <a:buFont typeface="+mj-lt"/>
              <a:buAutoNum type="arabicPeriod"/>
            </a:pPr>
            <a:r>
              <a:rPr lang="mk-MK" b="1" dirty="0" smtClean="0">
                <a:latin typeface="Arial" panose="020B0604020202020204" pitchFamily="34" charset="0"/>
                <a:cs typeface="Arial" panose="020B0604020202020204" pitchFamily="34" charset="0"/>
              </a:rPr>
              <a:t>Г.Г</a:t>
            </a:r>
            <a:r>
              <a:rPr lang="mk-MK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 е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за кривични дела „Злосторничко здружување“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од член 394 став 1 од КЗ,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„Злоупотреба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на службената положба и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овластување“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од член 353 став 2 в.в. став 1 в.в. член 45 од КЗ,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„Злоупотреба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на службената положба и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овластување“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од член 353 став 5 в.в. став 1 в.в. член 22 од КЗ,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„Фалсификување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службена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исправа“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од член 361 став 1 в.в. член 23 од КЗ и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„Фалсификување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службена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исправа“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од член 361 став 1 од КЗ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mk-MK" b="1" dirty="0" smtClean="0">
                <a:latin typeface="Arial" panose="020B0604020202020204" pitchFamily="34" charset="0"/>
                <a:cs typeface="Arial" panose="020B0604020202020204" pitchFamily="34" charset="0"/>
              </a:rPr>
              <a:t>Т.Ј</a:t>
            </a:r>
            <a:r>
              <a:rPr lang="mk-MK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кривично дело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„Злоупотреба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на службената положба и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овластување“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од член 353 став 5 в.в. став 1 в.в. член 22 од КЗ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и „Фалсификување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службена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исправа“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од член 361 став 1 од КЗ.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mk-MK" b="1" dirty="0" smtClean="0">
                <a:latin typeface="Arial" panose="020B0604020202020204" pitchFamily="34" charset="0"/>
                <a:cs typeface="Arial" panose="020B0604020202020204" pitchFamily="34" charset="0"/>
              </a:rPr>
              <a:t>Г.Ј</a:t>
            </a:r>
            <a:r>
              <a:rPr lang="mk-MK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кривично дело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„Злоупотреба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на службената положба и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овластување“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од член 353 став 5 в.в. став 1 в.в. член 24 од КЗ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mk-MK" b="1" dirty="0" smtClean="0">
                <a:latin typeface="Arial" panose="020B0604020202020204" pitchFamily="34" charset="0"/>
                <a:cs typeface="Arial" panose="020B0604020202020204" pitchFamily="34" charset="0"/>
              </a:rPr>
              <a:t>Н.Б</a:t>
            </a:r>
            <a:r>
              <a:rPr lang="mk-MK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кривично дело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„Злоупотреба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на службената положба и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овластување“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од член 353 став 5 в.в. став 1 в.в. член 24 од КЗ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„Фалсификување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службена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исправа“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од член 361 став 2 в.в. став 1 од КЗ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mk-MK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6375-5B14-423A-B05C-09A6E17891A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116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/>
    </mc:Choice>
    <mc:Fallback xmlns=""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7807" y="161925"/>
            <a:ext cx="12034193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„Мачење и друго сурово, нечовечко или понижувачко постапување и казнување“ од чл.142, ст.1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„Злосторничко здружување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</a:t>
            </a:r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 чл.394 ст.1,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„Злосторничко здружување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mk-MK" sz="1600" dirty="0">
                <a:latin typeface="Arial" panose="020B0604020202020204" pitchFamily="34" charset="0"/>
                <a:cs typeface="Arial" panose="020B0604020202020204" pitchFamily="34" charset="0"/>
              </a:rPr>
              <a:t>д чл.394 </a:t>
            </a:r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ст.2,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„Поткуп при избори и гласање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од чл.162 ст.1,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„Злоупотреба на средствата за финансирање на изборната кампања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од чл.165-а ст.1,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„Повреда на избирачкото право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од чл.159 ст.2 в.в ст. 1,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„Повреда на слободата на  определување на избирачите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чл.160 ст.2,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„Повреда </a:t>
            </a:r>
            <a:r>
              <a:rPr lang="mk-MK" sz="1600" dirty="0">
                <a:latin typeface="Arial" panose="020B0604020202020204" pitchFamily="34" charset="0"/>
                <a:cs typeface="Arial" panose="020B0604020202020204" pitchFamily="34" charset="0"/>
              </a:rPr>
              <a:t>на слободата на  определување на </a:t>
            </a:r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избирачите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sz="1600" dirty="0">
                <a:latin typeface="Arial" panose="020B0604020202020204" pitchFamily="34" charset="0"/>
                <a:cs typeface="Arial" panose="020B0604020202020204" pitchFamily="34" charset="0"/>
              </a:rPr>
              <a:t>чл.160 </a:t>
            </a:r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ст.1,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„Фалсификување исправа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од чл.378 ст.1,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dirty="0">
                <a:solidFill>
                  <a:prstClr val="black"/>
                </a:solidFill>
              </a:rPr>
              <a:t>„Фалсификување службена исправа“ од член 361 став </a:t>
            </a:r>
            <a:r>
              <a:rPr lang="mk-MK" dirty="0" smtClean="0">
                <a:solidFill>
                  <a:prstClr val="black"/>
                </a:solidFill>
              </a:rPr>
              <a:t>1, „</a:t>
            </a:r>
            <a:r>
              <a:rPr lang="mk-MK" dirty="0">
                <a:solidFill>
                  <a:prstClr val="black"/>
                </a:solidFill>
              </a:rPr>
              <a:t>Фалсификување службена исправа“ од член 361 став </a:t>
            </a:r>
            <a:r>
              <a:rPr lang="mk-MK" dirty="0" smtClean="0">
                <a:solidFill>
                  <a:prstClr val="black"/>
                </a:solidFill>
              </a:rPr>
              <a:t>2, </a:t>
            </a:r>
            <a:endParaRPr lang="mk-MK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„Злоупотреба </a:t>
            </a:r>
            <a:r>
              <a:rPr lang="mk-MK" sz="1600" dirty="0">
                <a:latin typeface="Arial" panose="020B0604020202020204" pitchFamily="34" charset="0"/>
                <a:cs typeface="Arial" panose="020B0604020202020204" pitchFamily="34" charset="0"/>
              </a:rPr>
              <a:t>на службената положба и овластување“ од чл.353 </a:t>
            </a:r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ст.3 </a:t>
            </a:r>
            <a:r>
              <a:rPr lang="mk-MK" sz="1600" dirty="0">
                <a:latin typeface="Arial" panose="020B0604020202020204" pitchFamily="34" charset="0"/>
                <a:cs typeface="Arial" panose="020B0604020202020204" pitchFamily="34" charset="0"/>
              </a:rPr>
              <a:t>в.в. со ст.1</a:t>
            </a:r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„Злоупотреба на службената положба и овластување“ од чл.353 ст.5 в.в. со ст.1, „</a:t>
            </a:r>
            <a:r>
              <a:rPr lang="mk-MK" sz="1600" dirty="0">
                <a:latin typeface="Arial" panose="020B0604020202020204" pitchFamily="34" charset="0"/>
                <a:cs typeface="Arial" panose="020B0604020202020204" pitchFamily="34" charset="0"/>
              </a:rPr>
              <a:t>Злоупотреба на службената положба и овластување“ од чл.353 ст.5 в.в</a:t>
            </a:r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ст.3 в.в. </a:t>
            </a:r>
            <a:r>
              <a:rPr lang="mk-MK" sz="1600" dirty="0">
                <a:latin typeface="Arial" panose="020B0604020202020204" pitchFamily="34" charset="0"/>
                <a:cs typeface="Arial" panose="020B0604020202020204" pitchFamily="34" charset="0"/>
              </a:rPr>
              <a:t>со ст.1</a:t>
            </a:r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„</a:t>
            </a:r>
            <a:r>
              <a:rPr lang="mk-MK" sz="1600" dirty="0">
                <a:latin typeface="Arial" panose="020B0604020202020204" pitchFamily="34" charset="0"/>
                <a:cs typeface="Arial" panose="020B0604020202020204" pitchFamily="34" charset="0"/>
              </a:rPr>
              <a:t>Злоупотреба на службената положба и овластување“ од чл.353 </a:t>
            </a:r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ст.4 </a:t>
            </a:r>
            <a:r>
              <a:rPr lang="mk-MK" sz="1600" dirty="0">
                <a:latin typeface="Arial" panose="020B0604020202020204" pitchFamily="34" charset="0"/>
                <a:cs typeface="Arial" panose="020B0604020202020204" pitchFamily="34" charset="0"/>
              </a:rPr>
              <a:t>в.в. со ст.1</a:t>
            </a:r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„Уништување на изборен материјал“ од чл.164 ст.3 в.в. со ст.2 и ст.1,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600" dirty="0">
                <a:latin typeface="Arial" panose="020B0604020202020204" pitchFamily="34" charset="0"/>
                <a:cs typeface="Arial" panose="020B0604020202020204" pitchFamily="34" charset="0"/>
              </a:rPr>
              <a:t>„Уништување на изборен материјал“ од чл.164 </a:t>
            </a:r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ст.2,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mk-MK" sz="1600" dirty="0">
                <a:latin typeface="Arial" panose="020B0604020202020204" pitchFamily="34" charset="0"/>
                <a:cs typeface="Arial" panose="020B0604020202020204" pitchFamily="34" charset="0"/>
              </a:rPr>
              <a:t>Уништување на изборен материјал“ од чл.164 ст.3 в.в. со </a:t>
            </a:r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ст.1,</a:t>
            </a:r>
            <a:endParaRPr lang="mk-M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„Примање награда за противзаконито влијание“ од чл.359 ст.2,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600" dirty="0">
                <a:latin typeface="Arial" panose="020B0604020202020204" pitchFamily="34" charset="0"/>
                <a:cs typeface="Arial" panose="020B0604020202020204" pitchFamily="34" charset="0"/>
              </a:rPr>
              <a:t>„Примање награда за противзаконито влијание“ од чл.359 </a:t>
            </a:r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ст.5 в.в. ст.4,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„Даночно затајување“ од чл.279 ст.2 в.в. со ст.1,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„Даночно затајување“ од чл.279 ст.3 в.в. со ст.1,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600" dirty="0">
                <a:latin typeface="Arial" panose="020B0604020202020204" pitchFamily="34" charset="0"/>
                <a:cs typeface="Arial" panose="020B0604020202020204" pitchFamily="34" charset="0"/>
              </a:rPr>
              <a:t>„Даночно затајување“ од чл.279 ст.3 в.в. со </a:t>
            </a:r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ст.2 в.в. со ст.1,</a:t>
            </a:r>
            <a:endParaRPr lang="mk-M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„Бесправно градење“ од чл.244-а ст.1,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„Злоупотреба на постапката за јавен повик, доделување на договор за јавна набавка или јавно – приватно партнерство“ од чл.275-в ст.3 в.в. со ст.1,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600" dirty="0">
                <a:latin typeface="Arial" panose="020B0604020202020204" pitchFamily="34" charset="0"/>
                <a:cs typeface="Arial" panose="020B0604020202020204" pitchFamily="34" charset="0"/>
              </a:rPr>
              <a:t>„Злоупотреба на постапката за јавен повик, доделување на договор за јавна набавка или јавно – приватно партнерство“ од чл.275-в </a:t>
            </a:r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ст.4 </a:t>
            </a:r>
            <a:r>
              <a:rPr lang="mk-MK" sz="1600" dirty="0">
                <a:latin typeface="Arial" panose="020B0604020202020204" pitchFamily="34" charset="0"/>
                <a:cs typeface="Arial" panose="020B0604020202020204" pitchFamily="34" charset="0"/>
              </a:rPr>
              <a:t>в.в</a:t>
            </a:r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со ст.3 в.в. </a:t>
            </a:r>
            <a:r>
              <a:rPr lang="mk-MK" sz="1600" dirty="0">
                <a:latin typeface="Arial" panose="020B0604020202020204" pitchFamily="34" charset="0"/>
                <a:cs typeface="Arial" panose="020B0604020202020204" pitchFamily="34" charset="0"/>
              </a:rPr>
              <a:t>со ст.1,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mk-MK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mk-M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6375-5B14-423A-B05C-09A6E17891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96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/>
    </mc:Choice>
    <mc:Fallback xmlns=""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19776"/>
          </a:xfrm>
        </p:spPr>
        <p:txBody>
          <a:bodyPr>
            <a:normAutofit/>
          </a:bodyPr>
          <a:lstStyle/>
          <a:p>
            <a:pPr algn="ctr"/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НСК-КО </a:t>
            </a:r>
            <a:r>
              <a:rPr lang="en-GB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17/15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„ТВРДИНА“ и „ТАРГЕТ“</a:t>
            </a:r>
            <a:endParaRPr lang="en-GB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2425" y="1314450"/>
            <a:ext cx="120586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Обвинетелен предлог против </a:t>
            </a:r>
            <a:r>
              <a:rPr lang="mk-MK" b="1" dirty="0" smtClean="0">
                <a:latin typeface="Arial" panose="020B0604020202020204" pitchFamily="34" charset="0"/>
                <a:cs typeface="Arial" panose="020B0604020202020204" pitchFamily="34" charset="0"/>
              </a:rPr>
              <a:t>10 лица: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mk-MK" b="1" dirty="0" smtClean="0">
                <a:latin typeface="Arial" panose="020B0604020202020204" pitchFamily="34" charset="0"/>
                <a:cs typeface="Arial" panose="020B0604020202020204" pitchFamily="34" charset="0"/>
              </a:rPr>
              <a:t>С.М</a:t>
            </a:r>
            <a:r>
              <a:rPr lang="mk-MK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за кривично дело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Злосторничко здружување од член 394 став 1 од КЗ, кривично дело Злоупотреба на службената положба и овластување од член 353 став 2 в.в. став 1 в.в. член 45 од КЗ и кривично дело Примање награда за противзаконито влијание од член 359 став 2 в.в. став 1 од КЗ </a:t>
            </a:r>
            <a:endParaRPr lang="mk-M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mk-MK" b="1" dirty="0" smtClean="0">
                <a:latin typeface="Arial" panose="020B0604020202020204" pitchFamily="34" charset="0"/>
                <a:cs typeface="Arial" panose="020B0604020202020204" pitchFamily="34" charset="0"/>
              </a:rPr>
              <a:t>Н.Н</a:t>
            </a:r>
            <a:r>
              <a:rPr lang="mk-MK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кривично дело Злосторничко здружување од член 394 став 1 од КЗ и кривично дело Злоупотреба на службената положба и овластување од член 353 став 2 в.в. став 1 в.в. член 45 од КЗ </a:t>
            </a:r>
            <a:endParaRPr lang="mk-M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mk-MK" b="1" dirty="0" smtClean="0">
                <a:latin typeface="Arial" panose="020B0604020202020204" pitchFamily="34" charset="0"/>
                <a:cs typeface="Arial" panose="020B0604020202020204" pitchFamily="34" charset="0"/>
              </a:rPr>
              <a:t>В.Ѓ</a:t>
            </a:r>
            <a:r>
              <a:rPr lang="mk-MK" b="1" dirty="0">
                <a:latin typeface="Arial" panose="020B0604020202020204" pitchFamily="34" charset="0"/>
                <a:cs typeface="Arial" panose="020B0604020202020204" pitchFamily="34" charset="0"/>
              </a:rPr>
              <a:t>., В.В., Н.Т., М.Ш., С.З., В.И. и М.Ј</a:t>
            </a:r>
            <a:r>
              <a:rPr lang="mk-MK" b="1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mk-MK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кривично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дело Злосторничко здружување од член 394 став 2 в.в. став 1 од КЗ и кривично дело Злоупотреба на службената положба и овластување од член 353 став 2 в.в. став 1 в.в. член 45 од КЗ </a:t>
            </a:r>
            <a:endParaRPr lang="mk-M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mk-MK" b="1" dirty="0" smtClean="0">
                <a:latin typeface="Arial" panose="020B0604020202020204" pitchFamily="34" charset="0"/>
                <a:cs typeface="Arial" panose="020B0604020202020204" pitchFamily="34" charset="0"/>
              </a:rPr>
              <a:t>В.С</a:t>
            </a:r>
            <a:r>
              <a:rPr lang="mk-MK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кривичнo делo - Фалсификување службена исправа од член 361 став 1 в.в. член 45 од КЗ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mk-M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mk-MK" i="1" dirty="0">
                <a:latin typeface="Arial" panose="020B0604020202020204" pitchFamily="34" charset="0"/>
                <a:cs typeface="Arial" panose="020B0604020202020204" pitchFamily="34" charset="0"/>
              </a:rPr>
              <a:t>Предлог за мерка притвор за</a:t>
            </a:r>
            <a:r>
              <a:rPr lang="mk-MK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b="1" dirty="0">
                <a:latin typeface="Arial" panose="020B0604020202020204" pitchFamily="34" charset="0"/>
                <a:cs typeface="Arial" panose="020B0604020202020204" pitchFamily="34" charset="0"/>
              </a:rPr>
              <a:t>5 лица: С.М, Г.Г, Т.Ј, Н.Б. И Н.Н.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6375-5B14-423A-B05C-09A6E17891A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783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/>
    </mc:Choice>
    <mc:Fallback xmlns=""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83771"/>
          </a:xfrm>
        </p:spPr>
        <p:txBody>
          <a:bodyPr>
            <a:normAutofit/>
          </a:bodyPr>
          <a:lstStyle/>
          <a:p>
            <a:pPr algn="ctr"/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НСК-КО 5/17</a:t>
            </a:r>
            <a:b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„ТАБЛА“</a:t>
            </a:r>
            <a:endParaRPr lang="en-GB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252324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Истрагата за предметот НСК-КО бр.11/17 познат во јавноста под името „Талир“ продолжува.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" y="2468553"/>
            <a:ext cx="12191999" cy="78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НСК-КО 11/17</a:t>
            </a:r>
            <a:b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„ТАЛИР“</a:t>
            </a:r>
            <a:endParaRPr lang="en-GB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045107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Истрагата за предметот НСК-КО бр.5/17 познат во јавноста под името „Табла“ продолжува.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6375-5B14-423A-B05C-09A6E17891A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776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/>
    </mc:Choice>
    <mc:Fallback xmlns=""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1949" y="-84842"/>
            <a:ext cx="14872217" cy="1102936"/>
          </a:xfrm>
        </p:spPr>
        <p:txBody>
          <a:bodyPr>
            <a:normAutofit/>
          </a:bodyPr>
          <a:lstStyle/>
          <a:p>
            <a:r>
              <a:rPr lang="mk-MK" sz="4000" b="1" dirty="0" smtClean="0"/>
              <a:t> Збирен извештај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4863"/>
            <a:ext cx="12192000" cy="5262112"/>
          </a:xfrm>
        </p:spPr>
        <p:txBody>
          <a:bodyPr/>
          <a:lstStyle/>
          <a:p>
            <a:pPr algn="just"/>
            <a:r>
              <a:rPr lang="mk-MK" dirty="0" smtClean="0"/>
              <a:t>Решенија за непреземање на кривично гонење – за 6 лица</a:t>
            </a:r>
          </a:p>
          <a:p>
            <a:pPr algn="just"/>
            <a:r>
              <a:rPr lang="mk-MK" dirty="0" smtClean="0"/>
              <a:t>Наредба за запирање на истражната постапка – за 9 лица</a:t>
            </a:r>
          </a:p>
          <a:p>
            <a:pPr algn="just"/>
            <a:r>
              <a:rPr lang="mk-MK" dirty="0" smtClean="0"/>
              <a:t>Наредба за прекин на истражната постапка – за 3 лица</a:t>
            </a:r>
          </a:p>
          <a:p>
            <a:pPr algn="just"/>
            <a:r>
              <a:rPr lang="mk-MK" dirty="0" smtClean="0"/>
              <a:t>Предлог за мерка притвор – за 18 лица</a:t>
            </a:r>
          </a:p>
          <a:p>
            <a:pPr algn="just"/>
            <a:r>
              <a:rPr lang="mk-MK" dirty="0" smtClean="0"/>
              <a:t>Предлог за мерки на претпазливост – за 47 лица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6375-5B14-423A-B05C-09A6E17891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125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/>
    </mc:Choice>
    <mc:Fallback xmlns=""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76483"/>
          </a:xfrm>
        </p:spPr>
        <p:txBody>
          <a:bodyPr/>
          <a:lstStyle/>
          <a:p>
            <a:pPr algn="ctr"/>
            <a:r>
              <a:rPr lang="mk-MK" b="1" dirty="0" smtClean="0"/>
              <a:t>ПРЕГЛЕД ПО ПРЕДМЕТИ </a:t>
            </a:r>
            <a:endParaRPr lang="en-GB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6375-5B14-423A-B05C-09A6E17891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057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/>
    </mc:Choice>
    <mc:Fallback xmlns=""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105" y="0"/>
            <a:ext cx="10573789" cy="943429"/>
          </a:xfrm>
        </p:spPr>
        <p:txBody>
          <a:bodyPr>
            <a:normAutofit/>
          </a:bodyPr>
          <a:lstStyle/>
          <a:p>
            <a:pPr algn="ctr"/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НСК-КО 1/15</a:t>
            </a:r>
            <a:b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„ТИТАНИК“</a:t>
            </a:r>
            <a:endParaRPr lang="en-GB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6760"/>
            <a:ext cx="12192000" cy="5920897"/>
          </a:xfrm>
        </p:spPr>
        <p:txBody>
          <a:bodyPr>
            <a:noAutofit/>
          </a:bodyPr>
          <a:lstStyle/>
          <a:p>
            <a:pPr algn="just"/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Обвинителен акт против 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 лица:</a:t>
            </a:r>
            <a:endParaRPr lang="mk-MK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Н.Г.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за кривични дела „Злосторничко здружување“ од чл.394 ст.1 од КЗ, „Злоупотреба на средствата за финансирање на изборната кампања“ од чл.165-а ст.1 в.в. чл.45 од КЗ и „Повреда на избирачкото право“ од чл.159 ст.2 в.в. со ст.1 в.в. со чл.45 од КЗ;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М.П.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за кривични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дела „Злосторничко здружување“ од чл.394 ст.1 од КЗ, „Злоупотреба на средствата за финансирање на изборната кампања“ од чл.165-а ст.1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од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КЗ и „Повреда на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слободата на определување на избирачите“ од чл.160 ст.2 в.в. со чл.23 и чл.45 од КЗ;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К.Б.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 за кривични дела „Злосторничко здружување“ од чл.394 ст.1 од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КЗ и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„Злоупотреба на средствата за финансирање на изборната кампања“ од чл.165-а ст.1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в.в. со чл.45 од КЗ;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М.Ј.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за кривични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дела „Злосторничко здружување“ од чл.394 ст.1 од КЗ и „Злоупотреба на средствата за финансирање на изборната кампања“ од чл.165-а ст.1 в.в. со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чл.24 и чл.45 од КЗ, „Злоупотреба на службената положба и овластување“ од чл.353 ст.5 в.в. со ст.1 и чл.23 од КЗ и „Повреда на слободата на определување на избирачите од чл.160 ст.1 в.в. чл.24 од КЗ;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Г.Ј.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кривични дела „Злосторничко здружување“ од чл.394 ст.1 од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КЗ, „Повреда </a:t>
            </a: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на избирачкото право“ од чл.159 ст.2 в.в. со ст.1 в.в. со чл.45 од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КЗ, „Злоупотреба на службената положба и овластување“ од чл.353 ст.5 в.в. ст.1 и чл.23 од КЗ, „Повреда на слободата на определување на избирачите“ од чл.160 ст.1 в.в. чл.24 од КЗ;</a:t>
            </a:r>
            <a:endParaRPr lang="mk-MK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Calibri" panose="020F0502020204030204" pitchFamily="34" charset="0"/>
              <a:buChar char="−"/>
            </a:pPr>
            <a:endParaRPr lang="mk-MK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6375-5B14-423A-B05C-09A6E17891A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818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/>
    </mc:Choice>
    <mc:Fallback xmlns=""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70" y="0"/>
            <a:ext cx="10477460" cy="919776"/>
          </a:xfrm>
        </p:spPr>
        <p:txBody>
          <a:bodyPr>
            <a:normAutofit/>
          </a:bodyPr>
          <a:lstStyle/>
          <a:p>
            <a:pPr algn="ctr"/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НСК-КО 1/15</a:t>
            </a:r>
            <a:b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„ТИТАНИК“</a:t>
            </a:r>
            <a:endParaRPr lang="en-GB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71301"/>
            <a:ext cx="12192001" cy="5551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6"/>
            </a:pPr>
            <a:r>
              <a:rPr lang="mk-MK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И.Д.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кривични дела „Злосторничко здружување“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чл.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394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ст.2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КЗ, „Злоупотреба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средствата за финансирање на изборната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кампања“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чл.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165-а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ст.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в.в. со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чл.24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чл.45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 КЗ </a:t>
            </a:r>
            <a:endParaRPr lang="mk-MK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6"/>
            </a:pPr>
            <a:r>
              <a:rPr lang="mk-MK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Л.Р.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 кривични дела „Злосторничко здружување“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чл.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394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ст.2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КЗ, „Злоупотреба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средствата за финансирање на изборната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кампања“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чл.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165-а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ст.1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в.в. со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чл.24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чл.45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КЗ</a:t>
            </a:r>
            <a:endParaRPr lang="en-GB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6"/>
            </a:pPr>
            <a:r>
              <a:rPr lang="mk-MK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Д.А.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 кривични дела „Злосторничко здружување“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чл.394 ст.2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КЗ, „Злоупотреба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средствата за финансирање на изборната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кампања“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чл.165-а ст.1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в.в. со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чл.24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чл.45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КЗ</a:t>
            </a:r>
            <a:endParaRPr lang="en-GB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6"/>
            </a:pPr>
            <a:r>
              <a:rPr lang="mk-MK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К.В.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 кривични дела „Злосторничко здружување“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чл.394 ст.2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КЗ, „Повреда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слободата на определување на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избирачите“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чл.160 ст.1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 КЗ </a:t>
            </a:r>
            <a:endParaRPr lang="mk-MK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6"/>
            </a:pPr>
            <a:r>
              <a:rPr lang="mk-MK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С.К.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 кривични дела „Злосторничко здружување“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чл.394 ст.2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КЗ, „Повреда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избирачкото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право“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чл.159 ст.2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в.в.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ст.1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в.в. со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чл.24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в.в. со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чл.45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КЗ</a:t>
            </a:r>
            <a:endParaRPr lang="en-GB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6"/>
            </a:pPr>
            <a:r>
              <a:rPr lang="mk-MK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К.Т.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 кривични дела „Злосторничко здружување“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чл.394 ст.2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КЗ, „Повреда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избирачкото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право“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чл.159 ст.2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в.в.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ст.1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в.в. со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чл.24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в.в. со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чл.45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КЗ</a:t>
            </a:r>
            <a:endParaRPr lang="en-GB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6"/>
            </a:pPr>
            <a:r>
              <a:rPr lang="mk-MK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М.П.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 кривични дела „Злосторничко здружување“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чл.394 ст.2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 КЗ и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„Повреда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избирачкото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право“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чл.159 ст.2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в.в.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ст.1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в.в. со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чл.24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в.в. со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чл.45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КЗ</a:t>
            </a:r>
            <a:endParaRPr lang="en-GB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6"/>
            </a:pPr>
            <a:r>
              <a:rPr lang="mk-MK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Е.Т.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 кривични дела „Злосторничко здружување“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чл.394 ст.2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КЗ, „Повреда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избирачкото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право“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чл.159 ст.2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в.в.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ст.1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в.в. со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чл.24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в.в. со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чл.45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 КЗ, и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„Поткуп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 избори и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гласање“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чл.162 ст.1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в.в. со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чл.45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КЗ</a:t>
            </a:r>
            <a:endParaRPr lang="en-GB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6375-5B14-423A-B05C-09A6E17891A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89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/>
    </mc:Choice>
    <mc:Fallback xmlns=""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19776"/>
          </a:xfrm>
        </p:spPr>
        <p:txBody>
          <a:bodyPr>
            <a:normAutofit/>
          </a:bodyPr>
          <a:lstStyle/>
          <a:p>
            <a:pPr algn="ctr"/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НСК-КО 1/15</a:t>
            </a:r>
            <a:b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„ТИТАНИК“</a:t>
            </a:r>
            <a:endParaRPr lang="en-GB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128488"/>
            <a:ext cx="12192000" cy="4001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14"/>
            </a:pPr>
            <a:r>
              <a:rPr lang="mk-MK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Д.Д.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 кривични дела „Злосторничко здружување“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чл.394 ст.2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 КЗ и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„Повреда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слободата на определување на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избирачите“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чл.160 ст.2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КЗ;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14"/>
            </a:pPr>
            <a:r>
              <a:rPr lang="mk-MK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М.Н.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 кривични дела „Злосторничко здружување“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чл.394 ст.2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 КЗ и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„Повреда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слободата на определување на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избирачите“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чл.160 ст.2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КЗ;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14"/>
            </a:pPr>
            <a:r>
              <a:rPr lang="mk-MK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Г.Ј.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 кривични дела „Злосторничко здружување“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чл.394 ст.2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 КЗ и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„Повреда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слободата на определување на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избирачите“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чл.160 ст.2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КЗ;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14"/>
            </a:pPr>
            <a:r>
              <a:rPr lang="mk-MK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Џ.А.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 кривични дела „Злосторничко здружување“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чл.394 ст.2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 КЗ и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„Повреда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слободата на определување на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избирачите“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чл.160 ст.2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КЗ;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14"/>
            </a:pPr>
            <a:r>
              <a:rPr lang="mk-MK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Р.Д.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 кривични дела „Злосторничко здружување“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чл.394 ст.2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КЗ и „Повреда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слободата на определување на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избирачите“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чл.160 ст.2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КЗ;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14"/>
            </a:pPr>
            <a:r>
              <a:rPr lang="mk-MK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Л.Р.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 кривично дело „Повреда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слободата на определување на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избирачите“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чл.160 ст.2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КЗ;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14"/>
            </a:pPr>
            <a:r>
              <a:rPr lang="mk-MK" b="1" dirty="0" smtClean="0">
                <a:latin typeface="Arial" panose="020B0604020202020204" pitchFamily="34" charset="0"/>
                <a:ea typeface="Calibri" panose="020F0502020204030204" pitchFamily="34" charset="0"/>
              </a:rPr>
              <a:t>К.М.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</a:rPr>
              <a:t>за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</a:rPr>
              <a:t>кривично дело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</a:rPr>
              <a:t>„Уништување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</a:rPr>
              <a:t>на изборен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</a:rPr>
              <a:t>материјал“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</a:rPr>
              <a:t>чл.164 ст.2 </a:t>
            </a:r>
            <a:r>
              <a:rPr lang="mk-MK" dirty="0">
                <a:latin typeface="Arial" panose="020B0604020202020204" pitchFamily="34" charset="0"/>
                <a:ea typeface="Calibri" panose="020F0502020204030204" pitchFamily="34" charset="0"/>
              </a:rPr>
              <a:t>од </a:t>
            </a:r>
            <a:r>
              <a:rPr lang="mk-MK" dirty="0" smtClean="0">
                <a:latin typeface="Arial" panose="020B0604020202020204" pitchFamily="34" charset="0"/>
                <a:ea typeface="Calibri" panose="020F0502020204030204" pitchFamily="34" charset="0"/>
              </a:rPr>
              <a:t>КЗ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6375-5B14-423A-B05C-09A6E17891A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593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/>
    </mc:Choice>
    <mc:Fallback xmlns=""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70" y="0"/>
            <a:ext cx="10477460" cy="919776"/>
          </a:xfrm>
        </p:spPr>
        <p:txBody>
          <a:bodyPr>
            <a:normAutofit/>
          </a:bodyPr>
          <a:lstStyle/>
          <a:p>
            <a:pPr algn="ctr"/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НСК-КО 1/15</a:t>
            </a:r>
            <a:b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„ТИТАНИК“</a:t>
            </a:r>
            <a:endParaRPr lang="en-GB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19776"/>
            <a:ext cx="12192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mk-MK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361950">
              <a:buFont typeface="Arial" panose="020B0604020202020204" pitchFamily="34" charset="0"/>
              <a:buChar char="•"/>
              <a:tabLst>
                <a:tab pos="85725" algn="l"/>
              </a:tabLst>
            </a:pP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Обвинителен предлог против – </a:t>
            </a:r>
            <a:r>
              <a:rPr lang="mk-MK" b="1" dirty="0" smtClean="0">
                <a:latin typeface="Arial" panose="020B0604020202020204" pitchFamily="34" charset="0"/>
                <a:cs typeface="Arial" panose="020B0604020202020204" pitchFamily="34" charset="0"/>
              </a:rPr>
              <a:t>1 лице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lvl="1" indent="180975">
              <a:buFont typeface="Arial" panose="020B0604020202020204" pitchFamily="34" charset="0"/>
              <a:buChar char="•"/>
              <a:tabLst>
                <a:tab pos="85725" algn="l"/>
              </a:tabLst>
            </a:pPr>
            <a:r>
              <a:rPr lang="mk-MK" b="1" dirty="0" smtClean="0">
                <a:latin typeface="Arial" panose="020B0604020202020204" pitchFamily="34" charset="0"/>
                <a:cs typeface="Arial" panose="020B0604020202020204" pitchFamily="34" charset="0"/>
              </a:rPr>
              <a:t>Б.Б.Б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за кривични дела „Фалсификување исправа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од чл.378 ст.1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и „Злосторничко здружување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д чл.394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      	 ст.2,</a:t>
            </a:r>
          </a:p>
          <a:p>
            <a:pPr marL="0" lvl="1" indent="180975">
              <a:buFont typeface="Arial" panose="020B0604020202020204" pitchFamily="34" charset="0"/>
              <a:buChar char="•"/>
              <a:tabLst>
                <a:tab pos="85725" algn="l"/>
              </a:tabLst>
            </a:pPr>
            <a:endParaRPr lang="mk-MK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mk-MK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Предлог за мерка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mk-MK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притвор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 за следните </a:t>
            </a:r>
            <a:r>
              <a:rPr lang="mk-MK" b="1" dirty="0" smtClean="0">
                <a:latin typeface="Arial" panose="020B0604020202020204" pitchFamily="34" charset="0"/>
                <a:cs typeface="Arial" panose="020B0604020202020204" pitchFamily="34" charset="0"/>
              </a:rPr>
              <a:t>5 лица: </a:t>
            </a:r>
            <a:br>
              <a:rPr lang="mk-MK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b="1" dirty="0" smtClean="0">
                <a:latin typeface="Arial" panose="020B0604020202020204" pitchFamily="34" charset="0"/>
                <a:cs typeface="Arial" panose="020B0604020202020204" pitchFamily="34" charset="0"/>
              </a:rPr>
              <a:t>Н.Г., М.П, К.Б, М.Ј. и Г.Ј. 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mk-M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mk-MK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Предлог за мерки на претпазливост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од чл.146 ст.1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mk-MK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mk-MK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b="1" dirty="0" smtClean="0">
                <a:latin typeface="Arial" panose="020B0604020202020204" pitchFamily="34" charset="0"/>
                <a:cs typeface="Arial" panose="020B0604020202020204" pitchFamily="34" charset="0"/>
              </a:rPr>
              <a:t>лица: И.Д</a:t>
            </a:r>
            <a:r>
              <a:rPr lang="mk-MK" b="1" dirty="0">
                <a:latin typeface="Arial" panose="020B0604020202020204" pitchFamily="34" charset="0"/>
                <a:cs typeface="Arial" panose="020B0604020202020204" pitchFamily="34" charset="0"/>
              </a:rPr>
              <a:t>, Л.Р, Д.А, К.В, С.К, К.Т, М.П, Е.Т, Д.Д, М.Н, Г.Ј, Џ.А, Р.Д, Л.Р, </a:t>
            </a:r>
            <a:r>
              <a:rPr lang="mk-MK" b="1" dirty="0" smtClean="0">
                <a:latin typeface="Arial" panose="020B0604020202020204" pitchFamily="34" charset="0"/>
                <a:cs typeface="Arial" panose="020B0604020202020204" pitchFamily="34" charset="0"/>
              </a:rPr>
              <a:t>К.М,Б.Б.Б,</a:t>
            </a:r>
            <a:r>
              <a:rPr lang="mk-MK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k-MK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mk-M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5963" indent="-285750">
              <a:buFont typeface="Arial" panose="020B0604020202020204" pitchFamily="34" charset="0"/>
              <a:buChar char="•"/>
            </a:pP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т.2 - „Обрска на обвинетиот да се јавува повремено на определено службено лице или кај надлежен дравен орган“, </a:t>
            </a:r>
          </a:p>
          <a:p>
            <a:pPr marL="715963" indent="-285750">
              <a:buFont typeface="Arial" panose="020B0604020202020204" pitchFamily="34" charset="0"/>
              <a:buChar char="•"/>
              <a:tabLst>
                <a:tab pos="715963" algn="l"/>
              </a:tabLst>
            </a:pP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т.3 - „Привремено одземање на патна или друга исправа за преминување на државна граница, односно забрана за нејзино издавање“</a:t>
            </a:r>
            <a:endParaRPr lang="mk-MK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mk-M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Донесени се Решенија за непреземање на кривично гонење за </a:t>
            </a:r>
            <a:r>
              <a:rPr lang="mk-MK" b="1" dirty="0" smtClean="0">
                <a:latin typeface="Arial" panose="020B0604020202020204" pitchFamily="34" charset="0"/>
                <a:cs typeface="Arial" panose="020B0604020202020204" pitchFamily="34" charset="0"/>
              </a:rPr>
              <a:t>6 лица;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mk-MK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Донесени се Наредби за запирање на истражната постапка за </a:t>
            </a:r>
            <a:r>
              <a:rPr lang="mk-MK" b="1" dirty="0" smtClean="0">
                <a:latin typeface="Arial" panose="020B0604020202020204" pitchFamily="34" charset="0"/>
                <a:cs typeface="Arial" panose="020B0604020202020204" pitchFamily="34" charset="0"/>
              </a:rPr>
              <a:t>2 лица;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mk-MK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Донесени се Наредби за прекинување на истражната постапка за </a:t>
            </a:r>
            <a:r>
              <a:rPr lang="mk-MK" b="1" dirty="0" smtClean="0">
                <a:latin typeface="Arial" panose="020B0604020202020204" pitchFamily="34" charset="0"/>
                <a:cs typeface="Arial" panose="020B0604020202020204" pitchFamily="34" charset="0"/>
              </a:rPr>
              <a:t>3 лица;</a:t>
            </a:r>
          </a:p>
          <a:p>
            <a:pPr algn="just"/>
            <a:endParaRPr lang="mk-MK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mk-MK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6375-5B14-423A-B05C-09A6E17891A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9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0"/>
    </mc:Choice>
    <mc:Fallback xmlns="">
      <p:transition advTm="3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4053</Words>
  <Application>Microsoft Office PowerPoint</Application>
  <PresentationFormat>Widescreen</PresentationFormat>
  <Paragraphs>327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Arial Unicode MS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 Збирен извештај</vt:lpstr>
      <vt:lpstr>ПРЕГЛЕД ПО ПРЕДМЕТИ </vt:lpstr>
      <vt:lpstr>НСК-КО 1/15 „ТИТАНИК“</vt:lpstr>
      <vt:lpstr>НСК-КО 1/15 „ТИТАНИК“</vt:lpstr>
      <vt:lpstr>НСК-КО 1/15 „ТИТАНИК“</vt:lpstr>
      <vt:lpstr>НСК-КО 1/15 „ТИТАНИК“</vt:lpstr>
      <vt:lpstr>НСК-КО 11/15 „ТИТАНИК 2“</vt:lpstr>
      <vt:lpstr>НСК-КО 11/15 „ТИТАНИК 2“</vt:lpstr>
      <vt:lpstr>НСК-КО 1/16 „ТИТАНИК 3“</vt:lpstr>
      <vt:lpstr>НСК-КО 2/16 „ТОРТУРА“</vt:lpstr>
      <vt:lpstr>НСК-КО 2/16 „ТОРТУРА“</vt:lpstr>
      <vt:lpstr>НСК-КО 21/15 „Т.Н.Т.“</vt:lpstr>
      <vt:lpstr>НСК-КО 21/15 „Т.Н.Т.“</vt:lpstr>
      <vt:lpstr>НСК-КО 8/16 „ТРЕЗОР“</vt:lpstr>
      <vt:lpstr>НСК-КО 9/16 „ТОПЛИК“</vt:lpstr>
      <vt:lpstr>НСК-КО 10/16 „ТЕНДЕРИ“</vt:lpstr>
      <vt:lpstr>НСК-КО 3/17 „ТЕНК“</vt:lpstr>
      <vt:lpstr>НСК-КО 2/17 „ТАРИФА“</vt:lpstr>
      <vt:lpstr>НСК-КО 8/17 „ТИФАНИ“</vt:lpstr>
      <vt:lpstr>НСК-КО 7/17 „ТОТАЛ“</vt:lpstr>
      <vt:lpstr>НСК-КО 6/17 „ТРИСТА“</vt:lpstr>
      <vt:lpstr>НСК-КО 9/17 „ТРАЕКТОРИЈА“</vt:lpstr>
      <vt:lpstr>НСК-КО 10/17 „ТРЕВНИК“</vt:lpstr>
      <vt:lpstr>НСК-КО 4/17 „ТРУСТ“</vt:lpstr>
      <vt:lpstr>НСК-КО 4/17 „ТРУСТ“</vt:lpstr>
      <vt:lpstr>НСК-КО 17/15 „ТВРДИНА“ и „ТАРГЕТ“</vt:lpstr>
      <vt:lpstr>НСК-КО 17/15 „ТВРДИНА“ и „ТАРГЕТ“</vt:lpstr>
      <vt:lpstr>НСК-КО 5/17 „ТАБЛА“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Dejan Bocevski</dc:creator>
  <cp:lastModifiedBy>BERNISA RAHIC</cp:lastModifiedBy>
  <cp:revision>75</cp:revision>
  <cp:lastPrinted>2017-06-29T09:19:46Z</cp:lastPrinted>
  <dcterms:created xsi:type="dcterms:W3CDTF">2017-06-28T12:59:00Z</dcterms:created>
  <dcterms:modified xsi:type="dcterms:W3CDTF">2017-06-29T09:30:49Z</dcterms:modified>
</cp:coreProperties>
</file>