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60" r:id="rId4"/>
    <p:sldId id="261" r:id="rId5"/>
    <p:sldId id="262" r:id="rId6"/>
    <p:sldId id="346" r:id="rId7"/>
    <p:sldId id="422" r:id="rId8"/>
    <p:sldId id="423" r:id="rId9"/>
    <p:sldId id="351" r:id="rId10"/>
    <p:sldId id="263" r:id="rId11"/>
    <p:sldId id="347" r:id="rId12"/>
    <p:sldId id="408" r:id="rId13"/>
    <p:sldId id="411" r:id="rId14"/>
    <p:sldId id="412" r:id="rId15"/>
    <p:sldId id="362" r:id="rId16"/>
    <p:sldId id="363" r:id="rId17"/>
    <p:sldId id="364" r:id="rId18"/>
    <p:sldId id="421" r:id="rId19"/>
    <p:sldId id="405" r:id="rId20"/>
    <p:sldId id="371" r:id="rId21"/>
    <p:sldId id="372" r:id="rId22"/>
    <p:sldId id="373" r:id="rId23"/>
    <p:sldId id="406" r:id="rId24"/>
    <p:sldId id="374" r:id="rId25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>
      <p:cViewPr varScale="1">
        <p:scale>
          <a:sx n="143" d="100"/>
          <a:sy n="143" d="100"/>
        </p:scale>
        <p:origin x="152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/>
              <a:t>Пол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64-488B-8E0E-E7EEEB3E23E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64-488B-8E0E-E7EEEB3E23E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A364-488B-8E0E-E7EEEB3E23E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2E71925-DCB8-46E1-9FC1-516FFCA1E8C8}" type="VALUE">
                      <a:rPr lang="en-US" smtClean="0"/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64-488B-8E0E-E7EEEB3E2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Sheet1!$B$4:$B$5</c:f>
              <c:strCache>
                <c:ptCount val="2"/>
                <c:pt idx="0">
                  <c:v>машки</c:v>
                </c:pt>
                <c:pt idx="1">
                  <c:v>женски</c:v>
                </c:pt>
              </c:strCache>
            </c:strRef>
          </c:cat>
          <c:val>
            <c:numRef>
              <c:f>Sheet1!$C$4:$C$5</c:f>
              <c:numCache>
                <c:formatCode>0.00%</c:formatCode>
                <c:ptCount val="2"/>
                <c:pt idx="0">
                  <c:v>0.51</c:v>
                </c:pt>
                <c:pt idx="1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64-488B-8E0E-E7EEEB3E23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mk-MK"/>
              <a:t>Возраст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Sheet1!$C$11:$C$12</c:f>
              <c:strCache>
                <c:ptCount val="2"/>
                <c:pt idx="0">
                  <c:v>Возраст</c:v>
                </c:pt>
                <c:pt idx="1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0D-4D8C-83C8-EEC4C199B2D9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0D-4D8C-83C8-EEC4C199B2D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0D-4D8C-83C8-EEC4C199B2D9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0D-4D8C-83C8-EEC4C199B2D9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10D-4D8C-83C8-EEC4C199B2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Sheet1!$B$13:$B$17</c:f>
              <c:strCache>
                <c:ptCount val="4"/>
                <c:pt idx="0">
                  <c:v>18-29 год</c:v>
                </c:pt>
                <c:pt idx="1">
                  <c:v>30-49 год</c:v>
                </c:pt>
                <c:pt idx="2">
                  <c:v>50-65год</c:v>
                </c:pt>
                <c:pt idx="3">
                  <c:v>65+ год</c:v>
                </c:pt>
              </c:strCache>
            </c:strRef>
          </c:cat>
          <c:val>
            <c:numRef>
              <c:f>Sheet1!$C$13:$C$17</c:f>
              <c:numCache>
                <c:formatCode>0%</c:formatCode>
                <c:ptCount val="5"/>
                <c:pt idx="0">
                  <c:v>0.22</c:v>
                </c:pt>
                <c:pt idx="1">
                  <c:v>0.42</c:v>
                </c:pt>
                <c:pt idx="2">
                  <c:v>0.25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0D-4D8C-83C8-EEC4C199B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mk-MK">
                <a:solidFill>
                  <a:srgbClr val="FF0000"/>
                </a:solidFill>
              </a:rPr>
              <a:t>Работен статус</a:t>
            </a:r>
            <a:endParaRPr lang="en-US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D6-4762-86C9-FECB478E2DB8}"/>
              </c:ext>
            </c:extLst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D6-4762-86C9-FECB478E2DB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D6-4762-86C9-FECB478E2DB8}"/>
              </c:ext>
            </c:extLst>
          </c:dPt>
          <c:dPt>
            <c:idx val="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D6-4762-86C9-FECB478E2DB8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2D6-4762-86C9-FECB478E2D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Sheet1!$B$22:$B$25</c:f>
              <c:strCache>
                <c:ptCount val="4"/>
                <c:pt idx="0">
                  <c:v>невработен</c:v>
                </c:pt>
                <c:pt idx="1">
                  <c:v>сопствен бизнис</c:v>
                </c:pt>
                <c:pt idx="2">
                  <c:v>вработен со полно раб време</c:v>
                </c:pt>
                <c:pt idx="3">
                  <c:v>вработен со скратено раб време</c:v>
                </c:pt>
              </c:strCache>
            </c:strRef>
          </c:cat>
          <c:val>
            <c:numRef>
              <c:f>Sheet1!$C$22:$C$25</c:f>
              <c:numCache>
                <c:formatCode>General</c:formatCode>
                <c:ptCount val="4"/>
                <c:pt idx="0">
                  <c:v>24</c:v>
                </c:pt>
                <c:pt idx="1">
                  <c:v>15</c:v>
                </c:pt>
                <c:pt idx="2">
                  <c:v>55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D6-4762-86C9-FECB478E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11-4839-AD2D-AC0FD14E47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11-4839-AD2D-AC0FD14E475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11-4839-AD2D-AC0FD14E47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11-4839-AD2D-AC0FD14E47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411-4839-AD2D-AC0FD14E475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411-4839-AD2D-AC0FD14E475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411-4839-AD2D-AC0FD14E475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411-4839-AD2D-AC0FD14E475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411-4839-AD2D-AC0FD14E47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Sheet1!$B$40:$B$48</c:f>
              <c:strCache>
                <c:ptCount val="9"/>
                <c:pt idx="0">
                  <c:v>Вработен во јавниот сектор</c:v>
                </c:pt>
                <c:pt idx="1">
                  <c:v>Вработен во приватниот сектор</c:v>
                </c:pt>
                <c:pt idx="2">
                  <c:v>Сопственик на бизнис</c:v>
                </c:pt>
                <c:pt idx="3">
                  <c:v>Хонорарец</c:v>
                </c:pt>
                <c:pt idx="4">
                  <c:v>Земјоделец</c:v>
                </c:pt>
                <c:pt idx="5">
                  <c:v>Домаќинка</c:v>
                </c:pt>
                <c:pt idx="6">
                  <c:v>Пензионер</c:v>
                </c:pt>
                <c:pt idx="7">
                  <c:v>Ученик, студент</c:v>
                </c:pt>
                <c:pt idx="8">
                  <c:v>Невработен</c:v>
                </c:pt>
              </c:strCache>
            </c:strRef>
          </c:cat>
          <c:val>
            <c:numRef>
              <c:f>Sheet1!$C$40:$C$48</c:f>
              <c:numCache>
                <c:formatCode>0.0%</c:formatCode>
                <c:ptCount val="9"/>
                <c:pt idx="0">
                  <c:v>0.28999999999999998</c:v>
                </c:pt>
                <c:pt idx="1">
                  <c:v>0.36399999999999999</c:v>
                </c:pt>
                <c:pt idx="2">
                  <c:v>2.1000000000000001E-2</c:v>
                </c:pt>
                <c:pt idx="3">
                  <c:v>1.6E-2</c:v>
                </c:pt>
                <c:pt idx="4">
                  <c:v>1.7000000000000001E-2</c:v>
                </c:pt>
                <c:pt idx="5">
                  <c:v>4.7E-2</c:v>
                </c:pt>
                <c:pt idx="6">
                  <c:v>0.106</c:v>
                </c:pt>
                <c:pt idx="7">
                  <c:v>3.7999999999999999E-2</c:v>
                </c:pt>
                <c:pt idx="8">
                  <c:v>0.10299999999999999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11-4839-AD2D-AC0FD14E4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DE9E2-744E-422F-AAA5-A0EA36893A7A}" type="datetimeFigureOut">
              <a:rPr lang="en-US" smtClean="0"/>
              <a:t>7/8/20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033D6-5732-4C19-8B69-C7D27BFB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747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050B5-3B62-4508-9B03-3AB824D4BC10}" type="datetimeFigureOut">
              <a:rPr lang="en-US" smtClean="0"/>
              <a:t>7/8/20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71B93-683C-4146-B194-A0A27B328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975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idx="1"/>
          </p:nvPr>
        </p:nvSpPr>
        <p:spPr>
          <a:xfrm>
            <a:off x="304800" y="881981"/>
            <a:ext cx="8534400" cy="1404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803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>
            <a:spLocks noGrp="1"/>
          </p:cNvSpPr>
          <p:nvPr>
            <p:ph type="title"/>
          </p:nvPr>
        </p:nvSpPr>
        <p:spPr>
          <a:xfrm>
            <a:off x="723014" y="0"/>
            <a:ext cx="6513282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406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4" y="466725"/>
            <a:ext cx="6781800" cy="2133600"/>
          </a:xfrm>
        </p:spPr>
        <p:txBody>
          <a:bodyPr/>
          <a:lstStyle>
            <a:lvl1pPr algn="r">
              <a:defRPr sz="320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Click to edit Master subtitle style</a:t>
            </a:r>
          </a:p>
        </p:txBody>
      </p:sp>
      <p:sp>
        <p:nvSpPr>
          <p:cNvPr id="9" name="Afgeronde rechthoek 6"/>
          <p:cNvSpPr/>
          <p:nvPr userDrawn="1"/>
        </p:nvSpPr>
        <p:spPr>
          <a:xfrm>
            <a:off x="-10525" y="2480455"/>
            <a:ext cx="7898088" cy="866478"/>
          </a:xfrm>
          <a:custGeom>
            <a:avLst/>
            <a:gdLst>
              <a:gd name="connsiteX0" fmla="*/ 0 w 5544616"/>
              <a:gd name="connsiteY0" fmla="*/ 424790 h 864096"/>
              <a:gd name="connsiteX1" fmla="*/ 424790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0 w 5544616"/>
              <a:gd name="connsiteY8" fmla="*/ 424790 h 864096"/>
              <a:gd name="connsiteX0" fmla="*/ 431800 w 5544616"/>
              <a:gd name="connsiteY0" fmla="*/ 450190 h 864096"/>
              <a:gd name="connsiteX1" fmla="*/ 424790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431800 w 5544616"/>
              <a:gd name="connsiteY8" fmla="*/ 450190 h 864096"/>
              <a:gd name="connsiteX0" fmla="*/ 431800 w 5544616"/>
              <a:gd name="connsiteY0" fmla="*/ 450696 h 864602"/>
              <a:gd name="connsiteX1" fmla="*/ 424790 w 5544616"/>
              <a:gd name="connsiteY1" fmla="*/ 506 h 864602"/>
              <a:gd name="connsiteX2" fmla="*/ 5119826 w 5544616"/>
              <a:gd name="connsiteY2" fmla="*/ 506 h 864602"/>
              <a:gd name="connsiteX3" fmla="*/ 5544616 w 5544616"/>
              <a:gd name="connsiteY3" fmla="*/ 425296 h 864602"/>
              <a:gd name="connsiteX4" fmla="*/ 5544616 w 5544616"/>
              <a:gd name="connsiteY4" fmla="*/ 439812 h 864602"/>
              <a:gd name="connsiteX5" fmla="*/ 5119826 w 5544616"/>
              <a:gd name="connsiteY5" fmla="*/ 864602 h 864602"/>
              <a:gd name="connsiteX6" fmla="*/ 424790 w 5544616"/>
              <a:gd name="connsiteY6" fmla="*/ 864602 h 864602"/>
              <a:gd name="connsiteX7" fmla="*/ 0 w 5544616"/>
              <a:gd name="connsiteY7" fmla="*/ 439812 h 864602"/>
              <a:gd name="connsiteX8" fmla="*/ 431800 w 5544616"/>
              <a:gd name="connsiteY8" fmla="*/ 450696 h 864602"/>
              <a:gd name="connsiteX0" fmla="*/ 431800 w 5544616"/>
              <a:gd name="connsiteY0" fmla="*/ 450696 h 864602"/>
              <a:gd name="connsiteX1" fmla="*/ 398596 w 5544616"/>
              <a:gd name="connsiteY1" fmla="*/ 506 h 864602"/>
              <a:gd name="connsiteX2" fmla="*/ 5119826 w 5544616"/>
              <a:gd name="connsiteY2" fmla="*/ 506 h 864602"/>
              <a:gd name="connsiteX3" fmla="*/ 5544616 w 5544616"/>
              <a:gd name="connsiteY3" fmla="*/ 425296 h 864602"/>
              <a:gd name="connsiteX4" fmla="*/ 5544616 w 5544616"/>
              <a:gd name="connsiteY4" fmla="*/ 439812 h 864602"/>
              <a:gd name="connsiteX5" fmla="*/ 5119826 w 5544616"/>
              <a:gd name="connsiteY5" fmla="*/ 864602 h 864602"/>
              <a:gd name="connsiteX6" fmla="*/ 424790 w 5544616"/>
              <a:gd name="connsiteY6" fmla="*/ 864602 h 864602"/>
              <a:gd name="connsiteX7" fmla="*/ 0 w 5544616"/>
              <a:gd name="connsiteY7" fmla="*/ 439812 h 864602"/>
              <a:gd name="connsiteX8" fmla="*/ 431800 w 5544616"/>
              <a:gd name="connsiteY8" fmla="*/ 450696 h 864602"/>
              <a:gd name="connsiteX0" fmla="*/ 431800 w 5544616"/>
              <a:gd name="connsiteY0" fmla="*/ 450190 h 864096"/>
              <a:gd name="connsiteX1" fmla="*/ 398596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431800 w 5544616"/>
              <a:gd name="connsiteY8" fmla="*/ 450190 h 864096"/>
              <a:gd name="connsiteX0" fmla="*/ 393700 w 5544616"/>
              <a:gd name="connsiteY0" fmla="*/ 450190 h 864096"/>
              <a:gd name="connsiteX1" fmla="*/ 398596 w 5544616"/>
              <a:gd name="connsiteY1" fmla="*/ 0 h 864096"/>
              <a:gd name="connsiteX2" fmla="*/ 5119826 w 5544616"/>
              <a:gd name="connsiteY2" fmla="*/ 0 h 864096"/>
              <a:gd name="connsiteX3" fmla="*/ 5544616 w 5544616"/>
              <a:gd name="connsiteY3" fmla="*/ 424790 h 864096"/>
              <a:gd name="connsiteX4" fmla="*/ 5544616 w 5544616"/>
              <a:gd name="connsiteY4" fmla="*/ 439306 h 864096"/>
              <a:gd name="connsiteX5" fmla="*/ 5119826 w 5544616"/>
              <a:gd name="connsiteY5" fmla="*/ 864096 h 864096"/>
              <a:gd name="connsiteX6" fmla="*/ 424790 w 5544616"/>
              <a:gd name="connsiteY6" fmla="*/ 864096 h 864096"/>
              <a:gd name="connsiteX7" fmla="*/ 0 w 5544616"/>
              <a:gd name="connsiteY7" fmla="*/ 439306 h 864096"/>
              <a:gd name="connsiteX8" fmla="*/ 393700 w 5544616"/>
              <a:gd name="connsiteY8" fmla="*/ 450190 h 864096"/>
              <a:gd name="connsiteX0" fmla="*/ 326233 w 5477149"/>
              <a:gd name="connsiteY0" fmla="*/ 450190 h 864096"/>
              <a:gd name="connsiteX1" fmla="*/ 331129 w 5477149"/>
              <a:gd name="connsiteY1" fmla="*/ 0 h 864096"/>
              <a:gd name="connsiteX2" fmla="*/ 5052359 w 5477149"/>
              <a:gd name="connsiteY2" fmla="*/ 0 h 864096"/>
              <a:gd name="connsiteX3" fmla="*/ 5477149 w 5477149"/>
              <a:gd name="connsiteY3" fmla="*/ 424790 h 864096"/>
              <a:gd name="connsiteX4" fmla="*/ 5477149 w 5477149"/>
              <a:gd name="connsiteY4" fmla="*/ 439306 h 864096"/>
              <a:gd name="connsiteX5" fmla="*/ 5052359 w 5477149"/>
              <a:gd name="connsiteY5" fmla="*/ 864096 h 864096"/>
              <a:gd name="connsiteX6" fmla="*/ 357323 w 5477149"/>
              <a:gd name="connsiteY6" fmla="*/ 864096 h 864096"/>
              <a:gd name="connsiteX7" fmla="*/ 326233 w 5477149"/>
              <a:gd name="connsiteY7" fmla="*/ 450190 h 864096"/>
              <a:gd name="connsiteX0" fmla="*/ 345487 w 5496403"/>
              <a:gd name="connsiteY0" fmla="*/ 450190 h 866478"/>
              <a:gd name="connsiteX1" fmla="*/ 350383 w 5496403"/>
              <a:gd name="connsiteY1" fmla="*/ 0 h 866478"/>
              <a:gd name="connsiteX2" fmla="*/ 5071613 w 5496403"/>
              <a:gd name="connsiteY2" fmla="*/ 0 h 866478"/>
              <a:gd name="connsiteX3" fmla="*/ 5496403 w 5496403"/>
              <a:gd name="connsiteY3" fmla="*/ 424790 h 866478"/>
              <a:gd name="connsiteX4" fmla="*/ 5496403 w 5496403"/>
              <a:gd name="connsiteY4" fmla="*/ 439306 h 866478"/>
              <a:gd name="connsiteX5" fmla="*/ 5071613 w 5496403"/>
              <a:gd name="connsiteY5" fmla="*/ 864096 h 866478"/>
              <a:gd name="connsiteX6" fmla="*/ 350383 w 5496403"/>
              <a:gd name="connsiteY6" fmla="*/ 866478 h 866478"/>
              <a:gd name="connsiteX7" fmla="*/ 345487 w 5496403"/>
              <a:gd name="connsiteY7" fmla="*/ 450190 h 866478"/>
              <a:gd name="connsiteX0" fmla="*/ 347801 w 5498717"/>
              <a:gd name="connsiteY0" fmla="*/ 450190 h 866478"/>
              <a:gd name="connsiteX1" fmla="*/ 352697 w 5498717"/>
              <a:gd name="connsiteY1" fmla="*/ 0 h 866478"/>
              <a:gd name="connsiteX2" fmla="*/ 5073927 w 5498717"/>
              <a:gd name="connsiteY2" fmla="*/ 0 h 866478"/>
              <a:gd name="connsiteX3" fmla="*/ 5498717 w 5498717"/>
              <a:gd name="connsiteY3" fmla="*/ 424790 h 866478"/>
              <a:gd name="connsiteX4" fmla="*/ 5498717 w 5498717"/>
              <a:gd name="connsiteY4" fmla="*/ 439306 h 866478"/>
              <a:gd name="connsiteX5" fmla="*/ 5073927 w 5498717"/>
              <a:gd name="connsiteY5" fmla="*/ 864096 h 866478"/>
              <a:gd name="connsiteX6" fmla="*/ 352697 w 5498717"/>
              <a:gd name="connsiteY6" fmla="*/ 866478 h 866478"/>
              <a:gd name="connsiteX7" fmla="*/ 347801 w 5498717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346461 w 5497377"/>
              <a:gd name="connsiteY0" fmla="*/ 450190 h 866478"/>
              <a:gd name="connsiteX1" fmla="*/ 351357 w 5497377"/>
              <a:gd name="connsiteY1" fmla="*/ 0 h 866478"/>
              <a:gd name="connsiteX2" fmla="*/ 5072587 w 5497377"/>
              <a:gd name="connsiteY2" fmla="*/ 0 h 866478"/>
              <a:gd name="connsiteX3" fmla="*/ 5497377 w 5497377"/>
              <a:gd name="connsiteY3" fmla="*/ 424790 h 866478"/>
              <a:gd name="connsiteX4" fmla="*/ 5497377 w 5497377"/>
              <a:gd name="connsiteY4" fmla="*/ 439306 h 866478"/>
              <a:gd name="connsiteX5" fmla="*/ 5072587 w 5497377"/>
              <a:gd name="connsiteY5" fmla="*/ 864096 h 866478"/>
              <a:gd name="connsiteX6" fmla="*/ 351357 w 5497377"/>
              <a:gd name="connsiteY6" fmla="*/ 866478 h 866478"/>
              <a:gd name="connsiteX7" fmla="*/ 346461 w 5497377"/>
              <a:gd name="connsiteY7" fmla="*/ 450190 h 866478"/>
              <a:gd name="connsiteX0" fmla="*/ 346461 w 5497377"/>
              <a:gd name="connsiteY0" fmla="*/ 450190 h 866478"/>
              <a:gd name="connsiteX1" fmla="*/ 351357 w 5497377"/>
              <a:gd name="connsiteY1" fmla="*/ 0 h 866478"/>
              <a:gd name="connsiteX2" fmla="*/ 5072587 w 5497377"/>
              <a:gd name="connsiteY2" fmla="*/ 0 h 866478"/>
              <a:gd name="connsiteX3" fmla="*/ 5497377 w 5497377"/>
              <a:gd name="connsiteY3" fmla="*/ 424790 h 866478"/>
              <a:gd name="connsiteX4" fmla="*/ 5497377 w 5497377"/>
              <a:gd name="connsiteY4" fmla="*/ 439306 h 866478"/>
              <a:gd name="connsiteX5" fmla="*/ 5072587 w 5497377"/>
              <a:gd name="connsiteY5" fmla="*/ 864096 h 866478"/>
              <a:gd name="connsiteX6" fmla="*/ 351357 w 5497377"/>
              <a:gd name="connsiteY6" fmla="*/ 866478 h 866478"/>
              <a:gd name="connsiteX7" fmla="*/ 346461 w 5497377"/>
              <a:gd name="connsiteY7" fmla="*/ 450190 h 866478"/>
              <a:gd name="connsiteX0" fmla="*/ 0 w 5150916"/>
              <a:gd name="connsiteY0" fmla="*/ 450190 h 866478"/>
              <a:gd name="connsiteX1" fmla="*/ 4896 w 5150916"/>
              <a:gd name="connsiteY1" fmla="*/ 0 h 866478"/>
              <a:gd name="connsiteX2" fmla="*/ 4726126 w 5150916"/>
              <a:gd name="connsiteY2" fmla="*/ 0 h 866478"/>
              <a:gd name="connsiteX3" fmla="*/ 5150916 w 5150916"/>
              <a:gd name="connsiteY3" fmla="*/ 424790 h 866478"/>
              <a:gd name="connsiteX4" fmla="*/ 5150916 w 5150916"/>
              <a:gd name="connsiteY4" fmla="*/ 439306 h 866478"/>
              <a:gd name="connsiteX5" fmla="*/ 4726126 w 5150916"/>
              <a:gd name="connsiteY5" fmla="*/ 864096 h 866478"/>
              <a:gd name="connsiteX6" fmla="*/ 4896 w 5150916"/>
              <a:gd name="connsiteY6" fmla="*/ 866478 h 866478"/>
              <a:gd name="connsiteX7" fmla="*/ 0 w 5150916"/>
              <a:gd name="connsiteY7" fmla="*/ 450190 h 866478"/>
              <a:gd name="connsiteX0" fmla="*/ 990 w 5147144"/>
              <a:gd name="connsiteY0" fmla="*/ 452571 h 866478"/>
              <a:gd name="connsiteX1" fmla="*/ 1124 w 5147144"/>
              <a:gd name="connsiteY1" fmla="*/ 0 h 866478"/>
              <a:gd name="connsiteX2" fmla="*/ 4722354 w 5147144"/>
              <a:gd name="connsiteY2" fmla="*/ 0 h 866478"/>
              <a:gd name="connsiteX3" fmla="*/ 5147144 w 5147144"/>
              <a:gd name="connsiteY3" fmla="*/ 424790 h 866478"/>
              <a:gd name="connsiteX4" fmla="*/ 5147144 w 5147144"/>
              <a:gd name="connsiteY4" fmla="*/ 439306 h 866478"/>
              <a:gd name="connsiteX5" fmla="*/ 4722354 w 5147144"/>
              <a:gd name="connsiteY5" fmla="*/ 864096 h 866478"/>
              <a:gd name="connsiteX6" fmla="*/ 1124 w 5147144"/>
              <a:gd name="connsiteY6" fmla="*/ 866478 h 866478"/>
              <a:gd name="connsiteX7" fmla="*/ 990 w 5147144"/>
              <a:gd name="connsiteY7" fmla="*/ 452571 h 86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47144" h="866478">
                <a:moveTo>
                  <a:pt x="990" y="452571"/>
                </a:moveTo>
                <a:cubicBezTo>
                  <a:pt x="990" y="217966"/>
                  <a:pt x="3057" y="1588"/>
                  <a:pt x="1124" y="0"/>
                </a:cubicBezTo>
                <a:lnTo>
                  <a:pt x="4722354" y="0"/>
                </a:lnTo>
                <a:cubicBezTo>
                  <a:pt x="4956959" y="0"/>
                  <a:pt x="5147144" y="190185"/>
                  <a:pt x="5147144" y="424790"/>
                </a:cubicBezTo>
                <a:lnTo>
                  <a:pt x="5147144" y="439306"/>
                </a:lnTo>
                <a:cubicBezTo>
                  <a:pt x="5147144" y="673911"/>
                  <a:pt x="4956959" y="864096"/>
                  <a:pt x="4722354" y="864096"/>
                </a:cubicBezTo>
                <a:lnTo>
                  <a:pt x="1124" y="866478"/>
                </a:lnTo>
                <a:cubicBezTo>
                  <a:pt x="-1324" y="658334"/>
                  <a:pt x="990" y="687176"/>
                  <a:pt x="990" y="45257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9859" rtlCol="0" anchor="ctr"/>
          <a:lstStyle/>
          <a:p>
            <a:endParaRPr lang="nl-BE" sz="3199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4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sr-Latn-RS" dirty="0"/>
              <a:t>18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69947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14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723014" y="0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8" name="Rectangle 12"/>
          <p:cNvSpPr>
            <a:spLocks noChangeArrowheads="1"/>
          </p:cNvSpPr>
          <p:nvPr userDrawn="1"/>
        </p:nvSpPr>
        <p:spPr bwMode="gray">
          <a:xfrm>
            <a:off x="-10172" y="788634"/>
            <a:ext cx="9163050" cy="93346"/>
          </a:xfrm>
          <a:prstGeom prst="rect">
            <a:avLst/>
          </a:prstGeom>
          <a:solidFill>
            <a:srgbClr val="449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457200">
              <a:defRPr/>
            </a:pPr>
            <a:endParaRPr kumimoji="1" lang="en-US" sz="2400" dirty="0">
              <a:solidFill>
                <a:srgbClr val="216B41"/>
              </a:solidFill>
              <a:latin typeface="Tahoma" charset="0"/>
            </a:endParaRPr>
          </a:p>
        </p:txBody>
      </p:sp>
      <p:sp>
        <p:nvSpPr>
          <p:cNvPr id="29" name="Rectangle 12"/>
          <p:cNvSpPr>
            <a:spLocks noChangeArrowheads="1"/>
          </p:cNvSpPr>
          <p:nvPr userDrawn="1"/>
        </p:nvSpPr>
        <p:spPr bwMode="gray">
          <a:xfrm>
            <a:off x="-9525" y="6807377"/>
            <a:ext cx="9163050" cy="63756"/>
          </a:xfrm>
          <a:prstGeom prst="rect">
            <a:avLst/>
          </a:prstGeom>
          <a:solidFill>
            <a:srgbClr val="449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457200">
              <a:defRPr/>
            </a:pPr>
            <a:endParaRPr kumimoji="1" lang="en-US" sz="2400" dirty="0">
              <a:solidFill>
                <a:srgbClr val="216B41"/>
              </a:solidFill>
              <a:latin typeface="Tahoma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881981"/>
            <a:ext cx="853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252" y="0"/>
            <a:ext cx="1393939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25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108520" y="2348880"/>
            <a:ext cx="9059853" cy="1219200"/>
          </a:xfrm>
        </p:spPr>
        <p:txBody>
          <a:bodyPr/>
          <a:lstStyle/>
          <a:p>
            <a:pPr algn="l" eaLnBrk="1" hangingPunct="1"/>
            <a:r>
              <a:rPr lang="mk-MK" altLang="mk-MK" sz="2200" dirty="0">
                <a:solidFill>
                  <a:srgbClr val="0070C0"/>
                </a:solidFill>
                <a:latin typeface="+mn-lt"/>
              </a:rPr>
              <a:t>Испитување на јавно мислење –телефонска анкета</a:t>
            </a:r>
            <a:endParaRPr lang="en-US" altLang="mk-MK" sz="22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3135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0943"/>
            <a:ext cx="6513282" cy="762000"/>
          </a:xfrm>
        </p:spPr>
        <p:txBody>
          <a:bodyPr/>
          <a:lstStyle/>
          <a:p>
            <a:r>
              <a:rPr lang="mk-MK" sz="2400" b="0" dirty="0"/>
              <a:t>Профил на испитаници</a:t>
            </a:r>
            <a:endParaRPr lang="en-US" sz="2400" b="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840088"/>
              </p:ext>
            </p:extLst>
          </p:nvPr>
        </p:nvGraphicFramePr>
        <p:xfrm>
          <a:off x="-108520" y="9964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656514"/>
              </p:ext>
            </p:extLst>
          </p:nvPr>
        </p:nvGraphicFramePr>
        <p:xfrm>
          <a:off x="4211960" y="9715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569431"/>
              </p:ext>
            </p:extLst>
          </p:nvPr>
        </p:nvGraphicFramePr>
        <p:xfrm>
          <a:off x="-252536" y="38315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368023"/>
              </p:ext>
            </p:extLst>
          </p:nvPr>
        </p:nvGraphicFramePr>
        <p:xfrm>
          <a:off x="4211960" y="371473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608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3357" y="2362200"/>
            <a:ext cx="8631898" cy="1219200"/>
          </a:xfrm>
        </p:spPr>
        <p:txBody>
          <a:bodyPr/>
          <a:lstStyle/>
          <a:p>
            <a:pPr algn="l" eaLnBrk="1" hangingPunct="1"/>
            <a:r>
              <a:rPr lang="mk-MK" altLang="mk-MK" dirty="0">
                <a:solidFill>
                  <a:schemeClr val="bg1"/>
                </a:solidFill>
                <a:latin typeface="+mn-lt"/>
              </a:rPr>
              <a:t>Резултати</a:t>
            </a:r>
            <a:endParaRPr lang="en-US" altLang="mk-MK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4664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050" y="690972"/>
            <a:ext cx="7963786" cy="762000"/>
          </a:xfrm>
        </p:spPr>
        <p:txBody>
          <a:bodyPr/>
          <a:lstStyle/>
          <a:p>
            <a:r>
              <a:rPr lang="ru-RU" sz="1200" i="1" dirty="0"/>
              <a:t> Дали ги следите политичките кампање за изборите на 15јули?</a:t>
            </a:r>
            <a:endParaRPr lang="mk-MK" sz="12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Граѓански интерес за изборниот процес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51520" y="5805264"/>
            <a:ext cx="7992888" cy="561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Малку над половина од граѓаните ги следат политичките кампањи за изборите кои треба да се одржат на 15ти јули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92412"/>
            <a:ext cx="7992888" cy="42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1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" y="671736"/>
            <a:ext cx="7963786" cy="762000"/>
          </a:xfrm>
        </p:spPr>
        <p:txBody>
          <a:bodyPr/>
          <a:lstStyle/>
          <a:p>
            <a:r>
              <a:rPr lang="ru-RU" sz="1200" i="1" dirty="0"/>
              <a:t>Во однос на долунаведените прашања кој според вас се ДВАТА најважни проблеми со кој се соочува нашата земја во моментов? </a:t>
            </a:r>
            <a:endParaRPr lang="mk-MK" sz="12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r-Latn-ME" sz="1800" dirty="0"/>
              <a:t>Mood barometer</a:t>
            </a:r>
            <a:endParaRPr lang="mk-MK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235" y="5914510"/>
            <a:ext cx="9123577" cy="561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Најважен проблем за граѓаните во моментов е економијата и високиот степен на невработеност, следува пандемијата со Ковид 19, корупцијата и криминалот и владеење на правото односно судтсвото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68760"/>
            <a:ext cx="8280920" cy="464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6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7584"/>
            <a:ext cx="7963786" cy="762000"/>
          </a:xfrm>
        </p:spPr>
        <p:txBody>
          <a:bodyPr/>
          <a:lstStyle/>
          <a:p>
            <a:r>
              <a:rPr lang="ru-RU" sz="1200" i="1" dirty="0"/>
              <a:t>Дали сметате дека Македонија е подготвена за кандидат за Премиер избран на национална основа?</a:t>
            </a:r>
            <a:endParaRPr lang="mk-MK" sz="12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r-Latn-ME" sz="1800" dirty="0"/>
              <a:t>Mood barometer</a:t>
            </a:r>
            <a:endParaRPr lang="mk-MK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66529" y="5932038"/>
            <a:ext cx="7460746" cy="561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Над 60% од испитаниците категорично се против критериум за избор на Премиер да биде врз основа на национална припадност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29" y="1446562"/>
            <a:ext cx="7460745" cy="44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556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7963786" cy="762000"/>
          </a:xfrm>
        </p:spPr>
        <p:txBody>
          <a:bodyPr/>
          <a:lstStyle/>
          <a:p>
            <a:r>
              <a:rPr lang="ru-RU" sz="1400" i="1" dirty="0"/>
              <a:t>Оценувајќи ја вкупната работа на политичките партии која според Вас заслужува да прави Влада?</a:t>
            </a:r>
            <a:endParaRPr lang="en-US" sz="1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2400" dirty="0"/>
              <a:t>Евалауција на политичките субјекти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15008" y="5914509"/>
            <a:ext cx="7712266" cy="5617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Нема статистички значајна разлика помеѓу двата круга во однос на Опозицијата но сепак и во претходното и во ова прашање се забележува поголема подготвеност на испитаниците да го споделат ставот и тоа се обично попозитивни одговори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60" y="1700808"/>
            <a:ext cx="7704814" cy="421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6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7963786" cy="762000"/>
          </a:xfrm>
        </p:spPr>
        <p:txBody>
          <a:bodyPr/>
          <a:lstStyle/>
          <a:p>
            <a:r>
              <a:rPr lang="mk-MK" sz="1400" i="1" dirty="0"/>
              <a:t>Ве молам оценете како се справува ВЛАДАТА со долунаведените прашања:</a:t>
            </a:r>
            <a:endParaRPr lang="en-US" sz="1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Евалауција на политичките субјекти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66434" y="5558128"/>
            <a:ext cx="7704856" cy="594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200" i="1" dirty="0">
                <a:solidFill>
                  <a:srgbClr val="002060"/>
                </a:solidFill>
              </a:rPr>
              <a:t>Владата е највисоко оценета во однос на еворатланските интеграции како и мерките за заздравување на економијата.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84" y="1561582"/>
            <a:ext cx="7704856" cy="397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26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7963786" cy="762000"/>
          </a:xfrm>
        </p:spPr>
        <p:txBody>
          <a:bodyPr/>
          <a:lstStyle/>
          <a:p>
            <a:r>
              <a:rPr lang="mk-MK" sz="1400" i="1" dirty="0"/>
              <a:t>Која партија сметате дека најдобро би се справила со наведените проблеми:</a:t>
            </a:r>
            <a:endParaRPr lang="en-US" sz="1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Евалауција на политичките субјекти</a:t>
            </a:r>
            <a:endParaRPr lang="en-US" sz="18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21148" y="5589240"/>
            <a:ext cx="9165147" cy="8268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Скоро една третина од граѓаните има изгубено довера дека партиите можат да ги решат проблемите и додовараат Ниту една. Ние кои конкретно навеле партија, во поглем процент ја навеле СДСМ, а ВМРО ДПМНЕ е наведено во поглем процент кај проблеми во здравството, како и многу блиски скоро изедначено со СДСМ во однос на економија и вработеност, општа политичка состојба, загадување и инфраструктура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0495"/>
            <a:ext cx="9036496" cy="434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31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644" y="652308"/>
            <a:ext cx="7963786" cy="762000"/>
          </a:xfrm>
        </p:spPr>
        <p:txBody>
          <a:bodyPr/>
          <a:lstStyle/>
          <a:p>
            <a:r>
              <a:rPr lang="mk-MK" sz="1400" i="1" dirty="0"/>
              <a:t>Ве молам оценете ја работата на партиите во изминатиот период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216B41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Фреквенции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16B41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(</a:t>
            </a:r>
            <a:r>
              <a:rPr kumimoji="0" lang="mk-MK" sz="1600" b="1" i="0" u="none" strike="noStrike" kern="1200" cap="none" spc="0" normalizeH="0" baseline="0" noProof="0" dirty="0">
                <a:ln>
                  <a:noFill/>
                </a:ln>
                <a:solidFill>
                  <a:srgbClr val="216B41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1" i="0" u="none" strike="noStrike" kern="1200" cap="none" spc="0" normalizeH="0" baseline="0" noProof="0" dirty="0">
                <a:ln>
                  <a:noFill/>
                </a:ln>
                <a:solidFill>
                  <a:srgbClr val="216B41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Евалуација на политичките субјекти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44678" y="5758588"/>
            <a:ext cx="7488831" cy="69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Евалуациитена политичките партии не се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разликуваат значајно односно се разликуваат значајно евалуациите на македонските споредено со албанските партии. </a:t>
            </a:r>
            <a:r>
              <a:rPr lang="ru-RU" sz="1200" i="1" dirty="0">
                <a:solidFill>
                  <a:srgbClr val="002060"/>
                </a:solidFill>
                <a:latin typeface="Calibri"/>
              </a:rPr>
              <a:t>Сепак евалуациите од страна на граѓаните се врз национална основа </a:t>
            </a:r>
            <a:endParaRPr kumimoji="0" lang="mk-MK" sz="1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78" y="1191660"/>
            <a:ext cx="7488831" cy="45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085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3357" y="2362200"/>
            <a:ext cx="8631898" cy="1219200"/>
          </a:xfrm>
        </p:spPr>
        <p:txBody>
          <a:bodyPr/>
          <a:lstStyle/>
          <a:p>
            <a:pPr algn="l" eaLnBrk="1" hangingPunct="1"/>
            <a:r>
              <a:rPr lang="mk-MK" altLang="mk-MK" dirty="0">
                <a:solidFill>
                  <a:schemeClr val="bg1"/>
                </a:solidFill>
                <a:latin typeface="+mn-lt"/>
              </a:rPr>
              <a:t>Гласачки преференци</a:t>
            </a:r>
            <a:endParaRPr lang="en-US" altLang="mk-MK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206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6513282" cy="762000"/>
          </a:xfrm>
        </p:spPr>
        <p:txBody>
          <a:bodyPr/>
          <a:lstStyle/>
          <a:p>
            <a:r>
              <a:rPr lang="mk-MK" sz="2400" b="0" dirty="0"/>
              <a:t>Содржина</a:t>
            </a:r>
            <a:endParaRPr lang="en-US" sz="2400" b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319" y="1171572"/>
            <a:ext cx="8231744" cy="509395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mk-MK" sz="2000" dirty="0">
                <a:solidFill>
                  <a:srgbClr val="002060"/>
                </a:solidFill>
              </a:rPr>
              <a:t>Вовед</a:t>
            </a: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solidFill>
                  <a:srgbClr val="002060"/>
                </a:solidFill>
              </a:rPr>
              <a:t>STRATUM R&amp;D </a:t>
            </a:r>
            <a:r>
              <a:rPr lang="mk-MK" sz="2000" dirty="0">
                <a:solidFill>
                  <a:srgbClr val="002060"/>
                </a:solidFill>
              </a:rPr>
              <a:t>Методологија</a:t>
            </a: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mk-MK" sz="2000" dirty="0">
                <a:solidFill>
                  <a:srgbClr val="002060"/>
                </a:solidFill>
              </a:rPr>
              <a:t>Главни наоди</a:t>
            </a: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mk-MK" sz="2000" dirty="0">
                <a:solidFill>
                  <a:srgbClr val="002060"/>
                </a:solidFill>
              </a:rPr>
              <a:t>Препораки</a:t>
            </a: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mk-MK" sz="2000" dirty="0">
                <a:solidFill>
                  <a:srgbClr val="002060"/>
                </a:solidFill>
              </a:rPr>
              <a:t>Детални податоци </a:t>
            </a:r>
          </a:p>
          <a:p>
            <a:pPr marL="514350" indent="-514350">
              <a:buFont typeface="+mj-lt"/>
              <a:buAutoNum type="arabicPeriod"/>
            </a:pPr>
            <a:r>
              <a:rPr lang="mk-MK" sz="2000" dirty="0">
                <a:solidFill>
                  <a:srgbClr val="002060"/>
                </a:solidFill>
              </a:rPr>
              <a:t>Податоци сегментирани по демографски карактеристики</a:t>
            </a: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20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8388424" cy="762000"/>
          </a:xfrm>
        </p:spPr>
        <p:txBody>
          <a:bodyPr/>
          <a:lstStyle/>
          <a:p>
            <a:r>
              <a:rPr lang="mk-MK" sz="1400" i="1" dirty="0"/>
              <a:t>Ве молам да ми кажете д</a:t>
            </a:r>
            <a:r>
              <a:rPr lang="en-US" sz="1400" i="1" dirty="0" err="1"/>
              <a:t>али</a:t>
            </a:r>
            <a:r>
              <a:rPr lang="en-US" sz="1400" i="1" dirty="0"/>
              <a:t> </a:t>
            </a:r>
            <a:r>
              <a:rPr lang="en-US" sz="1400" i="1" dirty="0" err="1"/>
              <a:t>ќе</a:t>
            </a:r>
            <a:r>
              <a:rPr lang="en-US" sz="1400" i="1" dirty="0"/>
              <a:t> </a:t>
            </a:r>
            <a:r>
              <a:rPr lang="en-US" sz="1400" i="1" dirty="0" err="1"/>
              <a:t>гласате</a:t>
            </a:r>
            <a:r>
              <a:rPr lang="en-US" sz="1400" i="1" dirty="0"/>
              <a:t> на </a:t>
            </a:r>
            <a:r>
              <a:rPr lang="en-US" sz="1400" i="1" dirty="0" err="1"/>
              <a:t>наредните</a:t>
            </a:r>
            <a:r>
              <a:rPr lang="en-US" sz="1400" i="1" dirty="0"/>
              <a:t> </a:t>
            </a:r>
            <a:r>
              <a:rPr lang="mk-MK" sz="1400" i="1" dirty="0"/>
              <a:t>парламентарни </a:t>
            </a:r>
            <a:r>
              <a:rPr lang="en-US" sz="1400" i="1" dirty="0" err="1"/>
              <a:t>избори</a:t>
            </a:r>
            <a:r>
              <a:rPr lang="en-US" sz="1400" i="1" dirty="0"/>
              <a:t>, </a:t>
            </a:r>
            <a:r>
              <a:rPr lang="mk-MK" sz="1400" i="1" dirty="0"/>
              <a:t>што ќе се одржат во Јули оваа година?</a:t>
            </a:r>
            <a:endParaRPr lang="en-US" sz="1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Антиципација на изборна излезност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38537" y="5787084"/>
            <a:ext cx="6829807" cy="499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71% о испитаниците најавуваат излезност на изборите, од кои 44% сигурни се дека ќе излезат на избори. Сигурна апстиненција најавуваат 10%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537" y="1481336"/>
            <a:ext cx="6973823" cy="430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63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0431"/>
            <a:ext cx="8388424" cy="762000"/>
          </a:xfrm>
        </p:spPr>
        <p:txBody>
          <a:bodyPr/>
          <a:lstStyle/>
          <a:p>
            <a:r>
              <a:rPr lang="mk-MK" sz="1400" i="1" dirty="0"/>
              <a:t>За која партија ќе гласате на претстојните парламентарни избори на 15 јули?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-36512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87947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Гласачки определби во моментов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5496" y="5855103"/>
            <a:ext cx="8570135" cy="499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Во моментов, најголем број од испитаниците изјавиле дека ќе гласаат за коалицијата СДСМ БЕСА, 2% помалку од нив изјавиле дека ќе гласаат за Коалицијата на ВМРО ДПМНЕ. Иста разлика од 2% има помеѓу албанските партии ДУИ и Алијанса на Албанците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293039"/>
            <a:ext cx="8426119" cy="44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61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8388424" cy="762000"/>
          </a:xfrm>
        </p:spPr>
        <p:txBody>
          <a:bodyPr/>
          <a:lstStyle/>
          <a:p>
            <a:r>
              <a:rPr lang="mk-MK" sz="1400" i="1" dirty="0"/>
              <a:t>Која партија сметате дека ќе победи на наредните избори?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Антиципација на изборни резултати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51520" y="6004645"/>
            <a:ext cx="8352928" cy="499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Перцепцијата на победничка партија влијае на изборниот резултат а од податоците се гледа дека Коалицијата СДСМ и БЕСА се перципираат како победничка коалиција и оваа разлика е статистички значајна споредено со определбите во моментов каде разликата е во ранг на грешката поврзана со големина на примерокот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67" y="1264928"/>
            <a:ext cx="7793433" cy="468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83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3357" y="2362200"/>
            <a:ext cx="8631898" cy="1219200"/>
          </a:xfrm>
        </p:spPr>
        <p:txBody>
          <a:bodyPr/>
          <a:lstStyle/>
          <a:p>
            <a:pPr algn="l" eaLnBrk="1" hangingPunct="1"/>
            <a:r>
              <a:rPr lang="mk-MK" altLang="mk-MK" dirty="0">
                <a:solidFill>
                  <a:schemeClr val="bg1"/>
                </a:solidFill>
                <a:latin typeface="+mn-lt"/>
              </a:rPr>
              <a:t>Справување со кризата</a:t>
            </a:r>
            <a:endParaRPr lang="en-US" altLang="mk-MK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5154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800333"/>
            <a:ext cx="8388424" cy="762000"/>
          </a:xfrm>
        </p:spPr>
        <p:txBody>
          <a:bodyPr/>
          <a:lstStyle/>
          <a:p>
            <a:r>
              <a:rPr lang="mk-MK" sz="1400" i="1" dirty="0"/>
              <a:t>Што од следното е поблиску до вашето мислење? </a:t>
            </a:r>
            <a:endParaRPr lang="en-US" sz="1400" i="1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0" y="619539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600" dirty="0"/>
              <a:t>Фреквенции</a:t>
            </a:r>
            <a:r>
              <a:rPr lang="en-US" sz="1600" dirty="0"/>
              <a:t> (</a:t>
            </a:r>
            <a:r>
              <a:rPr lang="mk-MK" sz="1600" dirty="0"/>
              <a:t>во 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36512" y="116632"/>
            <a:ext cx="7963786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mk-MK" sz="1800" dirty="0"/>
              <a:t>Справување со кризата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21905" y="5991200"/>
            <a:ext cx="8422968" cy="499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200" i="1" dirty="0">
                <a:solidFill>
                  <a:srgbClr val="002060"/>
                </a:solidFill>
              </a:rPr>
              <a:t>Граѓаните сметаат дека мерките треба да се олабават затоа што економијата е најважн но, сепак се забележува поделеност во однос на мерките. Во рамки на грешка влегува разликата со што граѓаните кои бараат строги мерки е скоро ист како и оние кои сметаат дека треба мерките да олабават</a:t>
            </a:r>
            <a:endParaRPr lang="mk-MK" sz="1200" i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05" y="1308210"/>
            <a:ext cx="7778487" cy="467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2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0324"/>
            <a:ext cx="7963786" cy="762000"/>
          </a:xfrm>
        </p:spPr>
        <p:txBody>
          <a:bodyPr/>
          <a:lstStyle/>
          <a:p>
            <a:pPr eaLnBrk="1" hangingPunct="1"/>
            <a:r>
              <a:rPr lang="mk-MK" altLang="mk-MK" sz="2400" b="0" dirty="0"/>
              <a:t>Цели</a:t>
            </a:r>
            <a:endParaRPr lang="en-US" altLang="mk-MK" sz="2400" b="0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05" y="1676402"/>
            <a:ext cx="8534400" cy="45259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altLang="mk-MK" sz="2200" dirty="0">
                <a:solidFill>
                  <a:srgbClr val="002060"/>
                </a:solidFill>
              </a:rPr>
              <a:t>STRATUM R&amp;D  </a:t>
            </a:r>
            <a:r>
              <a:rPr lang="mk-MK" altLang="mk-MK" sz="2200" dirty="0">
                <a:solidFill>
                  <a:srgbClr val="002060"/>
                </a:solidFill>
              </a:rPr>
              <a:t>спроведе истражувачки проекти за детекција на ставовите на гражаните кон дефинирани важни теми од политичко општествениот живот. </a:t>
            </a:r>
          </a:p>
          <a:p>
            <a:pPr algn="just">
              <a:buFont typeface="Wingdings" pitchFamily="2" charset="2"/>
              <a:buChar char="Ø"/>
            </a:pPr>
            <a:r>
              <a:rPr lang="mk-MK" altLang="mk-MK" sz="2200" dirty="0">
                <a:solidFill>
                  <a:srgbClr val="002060"/>
                </a:solidFill>
              </a:rPr>
              <a:t>Податоците се претставени на неколку различни начини за да може да се навлезе длабински во причините за состојбата односно факторите кои влијаеле на детектираните ставови како и вкрстувања по однос на социодемографски карактеристики на граѓаните за да се направи што е можно попрецизен опис на сегментите на гласачи</a:t>
            </a:r>
            <a:endParaRPr lang="en-US" altLang="mk-MK" sz="2200" dirty="0">
              <a:solidFill>
                <a:srgbClr val="002060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altLang="mk-MK" sz="1800" dirty="0">
              <a:solidFill>
                <a:srgbClr val="002060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endParaRPr lang="en-US" altLang="mk-MK" sz="2000" dirty="0">
              <a:solidFill>
                <a:srgbClr val="002060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endParaRPr lang="en-US" altLang="mk-MK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0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042"/>
            <a:ext cx="6513282" cy="762000"/>
          </a:xfrm>
        </p:spPr>
        <p:txBody>
          <a:bodyPr/>
          <a:lstStyle/>
          <a:p>
            <a:r>
              <a:rPr lang="mk-MK" sz="2400" b="0" dirty="0"/>
              <a:t>Вовед</a:t>
            </a:r>
            <a:endParaRPr lang="en-US" sz="2400" b="0" dirty="0">
              <a:solidFill>
                <a:srgbClr val="FF0000"/>
              </a:solidFill>
            </a:endParaRPr>
          </a:p>
        </p:txBody>
      </p:sp>
      <p:sp>
        <p:nvSpPr>
          <p:cNvPr id="3" name="Rechthoek 18"/>
          <p:cNvSpPr/>
          <p:nvPr/>
        </p:nvSpPr>
        <p:spPr>
          <a:xfrm>
            <a:off x="2324470" y="2685246"/>
            <a:ext cx="5776410" cy="1080120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63957" y="3799057"/>
            <a:ext cx="6106968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50577" y="1205182"/>
            <a:ext cx="7396754" cy="5110558"/>
          </a:xfrm>
          <a:prstGeom prst="rect">
            <a:avLst/>
          </a:prstGeom>
          <a:noFill/>
          <a:ln>
            <a:solidFill>
              <a:srgbClr val="7F7F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5307" y="2760312"/>
            <a:ext cx="1250957" cy="864096"/>
          </a:xfrm>
          <a:prstGeom prst="rect">
            <a:avLst/>
          </a:prstGeom>
          <a:solidFill>
            <a:srgbClr val="00B050"/>
          </a:solidFill>
          <a:ln>
            <a:solidFill>
              <a:srgbClr val="E3011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mk-MK" sz="1600" b="1" dirty="0">
                <a:solidFill>
                  <a:prstClr val="white"/>
                </a:solidFill>
              </a:rPr>
              <a:t>Примарна цел</a:t>
            </a:r>
            <a:endParaRPr lang="en-US" sz="1600" b="1" dirty="0">
              <a:solidFill>
                <a:prstClr val="white"/>
              </a:solidFill>
            </a:endParaRPr>
          </a:p>
        </p:txBody>
      </p:sp>
      <p:grpSp>
        <p:nvGrpSpPr>
          <p:cNvPr id="9" name="Group 20"/>
          <p:cNvGrpSpPr/>
          <p:nvPr/>
        </p:nvGrpSpPr>
        <p:grpSpPr>
          <a:xfrm>
            <a:off x="1065307" y="3982407"/>
            <a:ext cx="7116414" cy="954107"/>
            <a:chOff x="323528" y="3785244"/>
            <a:chExt cx="9360257" cy="954107"/>
          </a:xfrm>
        </p:grpSpPr>
        <p:sp>
          <p:nvSpPr>
            <p:cNvPr id="10" name="Rectangle 9"/>
            <p:cNvSpPr/>
            <p:nvPr/>
          </p:nvSpPr>
          <p:spPr>
            <a:xfrm>
              <a:off x="323528" y="3789040"/>
              <a:ext cx="1656184" cy="86409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E3011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Ins="0" rtlCol="0" anchor="t" anchorCtr="0"/>
            <a:lstStyle/>
            <a:p>
              <a:r>
                <a:rPr lang="sr-Latn-RS" sz="1600" b="1" dirty="0">
                  <a:solidFill>
                    <a:prstClr val="white"/>
                  </a:solidFill>
                </a:rPr>
                <a:t>Q</a:t>
              </a:r>
              <a:r>
                <a:rPr lang="en-US" sz="1600" b="1" dirty="0" err="1">
                  <a:solidFill>
                    <a:prstClr val="white"/>
                  </a:solidFill>
                </a:rPr>
                <a:t>uant</a:t>
              </a:r>
              <a:r>
                <a:rPr lang="en-US" sz="1600" b="1" dirty="0">
                  <a:solidFill>
                    <a:prstClr val="white"/>
                  </a:solidFill>
                </a:rPr>
                <a:t> </a:t>
              </a:r>
              <a:r>
                <a:rPr lang="mk-MK" sz="1400" b="1" dirty="0">
                  <a:solidFill>
                    <a:prstClr val="white"/>
                  </a:solidFill>
                </a:rPr>
                <a:t>истражување</a:t>
              </a:r>
              <a:endParaRPr lang="en-US" sz="1400" b="1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037430" y="3785244"/>
              <a:ext cx="7646355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/>
              <a:r>
                <a:rPr lang="nl-BE" sz="1400" b="1" dirty="0">
                  <a:solidFill>
                    <a:srgbClr val="002060"/>
                  </a:solidFill>
                </a:rPr>
                <a:t>STRATUM R&amp;D </a:t>
              </a:r>
              <a:r>
                <a:rPr lang="mk-MK" sz="1400" b="1" dirty="0">
                  <a:solidFill>
                    <a:srgbClr val="002060"/>
                  </a:solidFill>
                </a:rPr>
                <a:t>го максимизира влијанието на комуникативната стратегија преку одредување на типовите гласачи, нивните вредности и критериуми за проценка како и поединечното влијание на секој критериум врз гласачкото однесување</a:t>
              </a:r>
              <a:endParaRPr lang="en-US" sz="1400" b="1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12" name="Straight Connector 17"/>
          <p:cNvCxnSpPr/>
          <p:nvPr/>
        </p:nvCxnSpPr>
        <p:spPr>
          <a:xfrm>
            <a:off x="1063957" y="2529056"/>
            <a:ext cx="6106968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28"/>
          <p:cNvGrpSpPr/>
          <p:nvPr/>
        </p:nvGrpSpPr>
        <p:grpSpPr>
          <a:xfrm>
            <a:off x="1065307" y="1349199"/>
            <a:ext cx="7072890" cy="983712"/>
            <a:chOff x="539552" y="1700808"/>
            <a:chExt cx="8895835" cy="983712"/>
          </a:xfrm>
        </p:grpSpPr>
        <p:sp>
          <p:nvSpPr>
            <p:cNvPr id="14" name="Rectangle 8"/>
            <p:cNvSpPr/>
            <p:nvPr/>
          </p:nvSpPr>
          <p:spPr>
            <a:xfrm>
              <a:off x="539552" y="1700808"/>
              <a:ext cx="1573375" cy="86409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E3011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lang="en-US" sz="1600" b="1" dirty="0">
                  <a:solidFill>
                    <a:prstClr val="white"/>
                  </a:solidFill>
                </a:rPr>
                <a:t>STRATUM R&amp;D</a:t>
              </a:r>
            </a:p>
          </p:txBody>
        </p:sp>
        <p:sp>
          <p:nvSpPr>
            <p:cNvPr id="15" name="Rectangle 9"/>
            <p:cNvSpPr/>
            <p:nvPr/>
          </p:nvSpPr>
          <p:spPr>
            <a:xfrm>
              <a:off x="2170185" y="1730413"/>
              <a:ext cx="726520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b="1" dirty="0">
                  <a:solidFill>
                    <a:srgbClr val="002060"/>
                  </a:solidFill>
                </a:rPr>
                <a:t>STRATUM R&amp;D </a:t>
              </a:r>
              <a:r>
                <a:rPr lang="mk-MK" sz="1400" b="1" dirty="0">
                  <a:solidFill>
                    <a:srgbClr val="002060"/>
                  </a:solidFill>
                </a:rPr>
                <a:t>е Институт за истражување и развој. Водена од консултант од областа на Иновациски менаџмент и специјализирана за истражувања на потенцијали на пазарот и тестирање на нови идеи кои генерираат развој </a:t>
              </a:r>
              <a:endParaRPr lang="nl-BE" sz="14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6" name="Rechthoek 18"/>
          <p:cNvSpPr/>
          <p:nvPr/>
        </p:nvSpPr>
        <p:spPr>
          <a:xfrm>
            <a:off x="2361787" y="5319265"/>
            <a:ext cx="5776410" cy="88712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7" name="Group 28"/>
          <p:cNvGrpSpPr/>
          <p:nvPr/>
        </p:nvGrpSpPr>
        <p:grpSpPr>
          <a:xfrm>
            <a:off x="1065309" y="5257801"/>
            <a:ext cx="7050803" cy="954107"/>
            <a:chOff x="539552" y="1636444"/>
            <a:chExt cx="7922819" cy="954107"/>
          </a:xfrm>
        </p:grpSpPr>
        <p:sp>
          <p:nvSpPr>
            <p:cNvPr id="18" name="Rectangle 17"/>
            <p:cNvSpPr/>
            <p:nvPr/>
          </p:nvSpPr>
          <p:spPr>
            <a:xfrm>
              <a:off x="2077476" y="1636444"/>
              <a:ext cx="6384895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175" indent="-3175"/>
              <a:r>
                <a:rPr lang="mk-MK" sz="1400" b="1" dirty="0">
                  <a:solidFill>
                    <a:srgbClr val="002060"/>
                  </a:solidFill>
                  <a:ea typeface="Tahoma" pitchFamily="34" charset="0"/>
                  <a:cs typeface="Tahoma" pitchFamily="34" charset="0"/>
                </a:rPr>
                <a:t>Испитаниците се интервјуираат преку телефон </a:t>
              </a:r>
              <a:endParaRPr lang="en-US" sz="1400" b="1" dirty="0">
                <a:solidFill>
                  <a:srgbClr val="002060"/>
                </a:solidFill>
                <a:ea typeface="Tahoma" pitchFamily="34" charset="0"/>
                <a:cs typeface="Tahoma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mk-MK" sz="1400" b="1" dirty="0">
                  <a:solidFill>
                    <a:srgbClr val="002060"/>
                  </a:solidFill>
                  <a:ea typeface="Tahoma" pitchFamily="34" charset="0"/>
                  <a:cs typeface="Tahoma" pitchFamily="34" charset="0"/>
                </a:rPr>
                <a:t>90</a:t>
              </a:r>
              <a:r>
                <a:rPr lang="en-US" sz="1400" b="1" dirty="0">
                  <a:solidFill>
                    <a:srgbClr val="002060"/>
                  </a:solidFill>
                  <a:ea typeface="Tahoma" pitchFamily="34" charset="0"/>
                  <a:cs typeface="Tahoma" pitchFamily="34" charset="0"/>
                </a:rPr>
                <a:t>0 </a:t>
              </a:r>
              <a:r>
                <a:rPr lang="mk-MK" sz="1400" b="1" dirty="0">
                  <a:solidFill>
                    <a:srgbClr val="002060"/>
                  </a:solidFill>
                  <a:ea typeface="Tahoma" pitchFamily="34" charset="0"/>
                  <a:cs typeface="Tahoma" pitchFamily="34" charset="0"/>
                </a:rPr>
                <a:t>комплетирани испитаници од целата територија на РМ, согласно поделбата на изборни региони, однсоно 15о испитаника по Изборна единица</a:t>
              </a:r>
              <a:endParaRPr lang="en-US" sz="1400" b="1" dirty="0">
                <a:solidFill>
                  <a:srgbClr val="002060"/>
                </a:solidFill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9552" y="1700808"/>
              <a:ext cx="1405670" cy="86409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E3011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r>
                <a:rPr lang="mk-MK" sz="1400" b="1" dirty="0">
                  <a:solidFill>
                    <a:prstClr val="white"/>
                  </a:solidFill>
                </a:rPr>
                <a:t>Испитаници</a:t>
              </a:r>
              <a:endParaRPr lang="en-US" sz="1400" b="1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20" name="Straight Connector 17"/>
          <p:cNvCxnSpPr/>
          <p:nvPr/>
        </p:nvCxnSpPr>
        <p:spPr>
          <a:xfrm>
            <a:off x="1063957" y="5201389"/>
            <a:ext cx="6106968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379216" y="2682964"/>
            <a:ext cx="55714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k-MK" sz="1400" b="1" dirty="0">
                <a:solidFill>
                  <a:srgbClr val="002060"/>
                </a:solidFill>
              </a:rPr>
              <a:t>Примарната цел е да се идентификуваат ставовите на граѓаните кон социјално политичките и општествени појави во одредениот период. Исто така една од варијаблите кои се мереше се гласачките определби на испитаниците, како и тренд анализа од претходните избори со изборите кои ќе се одржат на 15ти јули  </a:t>
            </a:r>
          </a:p>
        </p:txBody>
      </p:sp>
    </p:spTree>
    <p:extLst>
      <p:ext uri="{BB962C8B-B14F-4D97-AF65-F5344CB8AC3E}">
        <p14:creationId xmlns:p14="http://schemas.microsoft.com/office/powerpoint/2010/main" val="241159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97"/>
            <a:ext cx="6513282" cy="762000"/>
          </a:xfrm>
        </p:spPr>
        <p:txBody>
          <a:bodyPr/>
          <a:lstStyle/>
          <a:p>
            <a:r>
              <a:rPr lang="mk-MK" altLang="en-US" sz="2400" b="0" dirty="0"/>
              <a:t>Како се спроведува истражувањето</a:t>
            </a:r>
            <a:endParaRPr lang="en-US" sz="2400" b="0" dirty="0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5043473" y="3271332"/>
            <a:ext cx="351325" cy="360362"/>
            <a:chOff x="-1" y="-2"/>
            <a:chExt cx="468008" cy="360007"/>
          </a:xfrm>
        </p:grpSpPr>
        <p:sp>
          <p:nvSpPr>
            <p:cNvPr id="4" name="AutoShape 4"/>
            <p:cNvSpPr>
              <a:spLocks/>
            </p:cNvSpPr>
            <p:nvPr/>
          </p:nvSpPr>
          <p:spPr bwMode="auto">
            <a:xfrm>
              <a:off x="-1" y="-2"/>
              <a:ext cx="468008" cy="360007"/>
            </a:xfrm>
            <a:prstGeom prst="rightArrow">
              <a:avLst>
                <a:gd name="adj1" fmla="val 60000"/>
                <a:gd name="adj2" fmla="val 5000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Rectangle 5"/>
            <p:cNvSpPr>
              <a:spLocks/>
            </p:cNvSpPr>
            <p:nvPr/>
          </p:nvSpPr>
          <p:spPr bwMode="auto">
            <a:xfrm>
              <a:off x="-1" y="71365"/>
              <a:ext cx="326813" cy="2172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1pPr>
              <a:lvl2pPr marL="742950" indent="-28575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2pPr>
              <a:lvl3pPr marL="11430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3pPr>
              <a:lvl4pPr marL="16002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4pPr>
              <a:lvl5pPr marL="20574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5pPr>
              <a:lvl6pPr marL="25146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6pPr>
              <a:lvl7pPr marL="29718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7pPr>
              <a:lvl8pPr marL="34290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8pPr>
              <a:lvl9pPr marL="38862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00"/>
                </a:spcBef>
              </a:pPr>
              <a:endParaRPr lang="en-US" altLang="en-US" sz="13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pic>
        <p:nvPicPr>
          <p:cNvPr id="10" name="Picture 12" descr="image1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329" y="2328680"/>
            <a:ext cx="819363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image1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666" y="2358843"/>
            <a:ext cx="1240954" cy="156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/>
          </p:cNvSpPr>
          <p:nvPr/>
        </p:nvSpPr>
        <p:spPr bwMode="auto">
          <a:xfrm>
            <a:off x="2627784" y="1546675"/>
            <a:ext cx="2896354" cy="9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19" tIns="45719" rIns="45719" bIns="45719">
            <a:spAutoFit/>
          </a:bodyPr>
          <a:lstStyle>
            <a:lvl1pPr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9pPr>
          </a:lstStyle>
          <a:p>
            <a:pPr algn="ctr"/>
            <a:r>
              <a:rPr lang="mk-MK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Чекор</a:t>
            </a:r>
            <a:r>
              <a:rPr lang="en-US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 2:</a:t>
            </a:r>
            <a:endParaRPr lang="en-US" altLang="en-US" b="1" dirty="0">
              <a:solidFill>
                <a:srgbClr val="002060"/>
              </a:solidFill>
              <a:latin typeface="Calibri"/>
              <a:sym typeface="Calibri" panose="020F0502020204030204" pitchFamily="34" charset="0"/>
            </a:endParaRPr>
          </a:p>
          <a:p>
            <a:pPr algn="ctr"/>
            <a:r>
              <a:rPr lang="mk-MK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Телефонско</a:t>
            </a:r>
          </a:p>
          <a:p>
            <a:pPr algn="ctr"/>
            <a:r>
              <a:rPr lang="mk-MK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Интервју</a:t>
            </a:r>
            <a:endParaRPr lang="en-US" altLang="en-US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939031" y="1508678"/>
            <a:ext cx="2369961" cy="9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19" tIns="45719" rIns="45719" bIns="45719">
            <a:spAutoFit/>
          </a:bodyPr>
          <a:lstStyle>
            <a:lvl1pPr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9pPr>
          </a:lstStyle>
          <a:p>
            <a:pPr algn="ctr"/>
            <a:r>
              <a:rPr lang="mk-MK" altLang="en-US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Чекор</a:t>
            </a:r>
            <a:r>
              <a:rPr lang="en-US" altLang="en-US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 </a:t>
            </a:r>
            <a:r>
              <a:rPr lang="mk-MK" altLang="en-US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3</a:t>
            </a:r>
            <a:r>
              <a:rPr lang="en-US" altLang="en-US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:</a:t>
            </a:r>
            <a:endParaRPr lang="en-US" altLang="en-US" dirty="0">
              <a:solidFill>
                <a:srgbClr val="002060"/>
              </a:solidFill>
              <a:latin typeface="Calibri"/>
              <a:sym typeface="Calibri" panose="020F0502020204030204" pitchFamily="34" charset="0"/>
            </a:endParaRPr>
          </a:p>
          <a:p>
            <a:pPr algn="ctr"/>
            <a:r>
              <a:rPr lang="mk-MK" altLang="en-US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Анализа и интерпретација</a:t>
            </a:r>
            <a:endParaRPr lang="en-US" altLang="en-US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2175244" y="3271332"/>
            <a:ext cx="351325" cy="360362"/>
            <a:chOff x="-1" y="-2"/>
            <a:chExt cx="468008" cy="360007"/>
          </a:xfrm>
        </p:grpSpPr>
        <p:sp>
          <p:nvSpPr>
            <p:cNvPr id="16" name="AutoShape 21"/>
            <p:cNvSpPr>
              <a:spLocks/>
            </p:cNvSpPr>
            <p:nvPr/>
          </p:nvSpPr>
          <p:spPr bwMode="auto">
            <a:xfrm>
              <a:off x="-1" y="-2"/>
              <a:ext cx="468008" cy="360007"/>
            </a:xfrm>
            <a:prstGeom prst="rightArrow">
              <a:avLst>
                <a:gd name="adj1" fmla="val 60000"/>
                <a:gd name="adj2" fmla="val 50002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1pPr>
              <a:lvl2pPr marL="742950" indent="-2857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2pPr>
              <a:lvl3pPr marL="11430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3pPr>
              <a:lvl4pPr marL="16002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4pPr>
              <a:lvl5pPr marL="2057400" indent="-22860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9pPr>
            </a:lstStyle>
            <a:p>
              <a:endParaRPr lang="en-US" altLang="en-US"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7" name="Rectangle 22"/>
            <p:cNvSpPr>
              <a:spLocks/>
            </p:cNvSpPr>
            <p:nvPr/>
          </p:nvSpPr>
          <p:spPr bwMode="auto">
            <a:xfrm>
              <a:off x="-1" y="71365"/>
              <a:ext cx="326813" cy="2172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1pPr>
              <a:lvl2pPr marL="742950" indent="-28575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2pPr>
              <a:lvl3pPr marL="11430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3pPr>
              <a:lvl4pPr marL="16002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4pPr>
              <a:lvl5pPr marL="2057400" indent="-228600" defTabSz="565150"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5pPr>
              <a:lvl6pPr marL="25146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6pPr>
              <a:lvl7pPr marL="29718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7pPr>
              <a:lvl8pPr marL="34290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8pPr>
              <a:lvl9pPr marL="3886200" indent="-228600" defTabSz="5651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000000"/>
                  </a:solidFill>
                  <a:latin typeface="Avenir Roman" charset="0"/>
                  <a:ea typeface="MS PGothic" panose="020B0600070205080204" pitchFamily="34" charset="-128"/>
                  <a:sym typeface="Avenir Roman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ts val="700"/>
                </a:spcBef>
              </a:pPr>
              <a:endParaRPr lang="en-US" altLang="en-US" sz="13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8" name="Rectangle 23"/>
          <p:cNvSpPr>
            <a:spLocks/>
          </p:cNvSpPr>
          <p:nvPr/>
        </p:nvSpPr>
        <p:spPr bwMode="auto">
          <a:xfrm>
            <a:off x="524607" y="4109607"/>
            <a:ext cx="1354094" cy="1546225"/>
          </a:xfrm>
          <a:prstGeom prst="rect">
            <a:avLst/>
          </a:prstGeom>
          <a:solidFill>
            <a:srgbClr val="DDDDDD"/>
          </a:solidFill>
          <a:ln w="12700">
            <a:solidFill>
              <a:srgbClr val="A7A7A7"/>
            </a:solidFill>
            <a:miter lim="0"/>
            <a:headEnd/>
            <a:tailEnd/>
          </a:ln>
          <a:effectLst>
            <a:outerShdw blurRad="38100" dist="23000" dir="5400000" algn="ctr" rotWithShape="0">
              <a:srgbClr val="808080">
                <a:alpha val="34998"/>
              </a:srgb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mk-MK" altLang="en-US" sz="1200" dirty="0">
                <a:solidFill>
                  <a:srgbClr val="002060"/>
                </a:solidFill>
              </a:rPr>
              <a:t>Стимулусите се прашања развиено со клиентот и поставени на вебплатформа за собирање на податоци</a:t>
            </a:r>
            <a:endParaRPr lang="en-US" altLang="en-US" sz="1200" dirty="0">
              <a:solidFill>
                <a:srgbClr val="002060"/>
              </a:solidFill>
            </a:endParaRPr>
          </a:p>
        </p:txBody>
      </p:sp>
      <p:sp>
        <p:nvSpPr>
          <p:cNvPr id="19" name="Rectangle 25"/>
          <p:cNvSpPr>
            <a:spLocks/>
          </p:cNvSpPr>
          <p:nvPr/>
        </p:nvSpPr>
        <p:spPr bwMode="auto">
          <a:xfrm>
            <a:off x="3409054" y="4106865"/>
            <a:ext cx="1448177" cy="1546225"/>
          </a:xfrm>
          <a:prstGeom prst="rect">
            <a:avLst/>
          </a:prstGeom>
          <a:solidFill>
            <a:srgbClr val="DDDDDD"/>
          </a:solidFill>
          <a:ln w="12700">
            <a:solidFill>
              <a:srgbClr val="A7A7A7"/>
            </a:solidFill>
            <a:miter lim="0"/>
            <a:headEnd/>
            <a:tailEnd/>
          </a:ln>
          <a:effectLst>
            <a:outerShdw blurRad="38100" dist="23000" dir="5400000" algn="ctr" rotWithShape="0">
              <a:srgbClr val="808080">
                <a:alpha val="34998"/>
              </a:srgb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mk-MK" altLang="en-US" sz="1200" dirty="0">
                <a:solidFill>
                  <a:srgbClr val="002060"/>
                </a:solidFill>
              </a:rPr>
              <a:t>Испитаниците се регрутираат според критериуми договорени со клиентот и со нив се врши интервју преку телефон</a:t>
            </a:r>
            <a:endParaRPr lang="en-US" altLang="en-US" sz="1200" dirty="0">
              <a:solidFill>
                <a:srgbClr val="002060"/>
              </a:solidFill>
            </a:endParaRPr>
          </a:p>
        </p:txBody>
      </p:sp>
      <p:sp>
        <p:nvSpPr>
          <p:cNvPr id="21" name="Rectangle 29"/>
          <p:cNvSpPr>
            <a:spLocks/>
          </p:cNvSpPr>
          <p:nvPr/>
        </p:nvSpPr>
        <p:spPr bwMode="auto">
          <a:xfrm>
            <a:off x="6399921" y="4113678"/>
            <a:ext cx="1448177" cy="1546225"/>
          </a:xfrm>
          <a:prstGeom prst="rect">
            <a:avLst/>
          </a:prstGeom>
          <a:solidFill>
            <a:srgbClr val="DDDDDD"/>
          </a:solidFill>
          <a:ln w="12700">
            <a:solidFill>
              <a:srgbClr val="A7A7A7"/>
            </a:solidFill>
            <a:miter lim="0"/>
            <a:headEnd/>
            <a:tailEnd/>
          </a:ln>
          <a:effectLst>
            <a:outerShdw blurRad="38100" dist="23000" dir="5400000" algn="ctr" rotWithShape="0">
              <a:srgbClr val="808080">
                <a:alpha val="34998"/>
              </a:srgbClr>
            </a:outerShdw>
          </a:effectLst>
        </p:spPr>
        <p:txBody>
          <a:bodyPr lIns="0" tIns="0" rIns="0" bIns="0" anchor="ctr"/>
          <a:lstStyle/>
          <a:p>
            <a:pPr algn="ctr"/>
            <a:r>
              <a:rPr lang="mk-MK" altLang="en-US" sz="1200" dirty="0">
                <a:solidFill>
                  <a:srgbClr val="002060"/>
                </a:solidFill>
                <a:sym typeface="Helvetica" panose="020B0604020202020204" pitchFamily="34" charset="0"/>
              </a:rPr>
              <a:t>Извештај со детаљни наоди</a:t>
            </a:r>
            <a:endParaRPr lang="en-US" altLang="en-US" sz="1200" dirty="0">
              <a:solidFill>
                <a:srgbClr val="002060"/>
              </a:solidFill>
            </a:endParaRPr>
          </a:p>
        </p:txBody>
      </p:sp>
      <p:pic>
        <p:nvPicPr>
          <p:cNvPr id="22" name="Picture 27" descr="upload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19" y="2481263"/>
            <a:ext cx="974185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>
            <a:spLocks/>
          </p:cNvSpPr>
          <p:nvPr/>
        </p:nvSpPr>
        <p:spPr bwMode="auto">
          <a:xfrm>
            <a:off x="228065" y="1584326"/>
            <a:ext cx="1947179" cy="9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19" tIns="45719" rIns="45719" bIns="45719">
            <a:spAutoFit/>
          </a:bodyPr>
          <a:lstStyle>
            <a:lvl1pPr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venir Roman" charset="0"/>
                <a:ea typeface="MS PGothic" panose="020B0600070205080204" pitchFamily="34" charset="-128"/>
                <a:sym typeface="Avenir Roman" charset="0"/>
              </a:defRPr>
            </a:lvl9pPr>
          </a:lstStyle>
          <a:p>
            <a:pPr algn="ctr"/>
            <a:r>
              <a:rPr lang="mk-MK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Чекор</a:t>
            </a:r>
            <a:r>
              <a:rPr lang="en-US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 1: </a:t>
            </a:r>
            <a:endParaRPr lang="en-US" altLang="en-US" b="1" dirty="0">
              <a:solidFill>
                <a:srgbClr val="002060"/>
              </a:solidFill>
              <a:latin typeface="Calibri"/>
              <a:sym typeface="Calibri" panose="020F0502020204030204" pitchFamily="34" charset="0"/>
            </a:endParaRPr>
          </a:p>
          <a:p>
            <a:pPr algn="ctr"/>
            <a:r>
              <a:rPr lang="mk-MK" altLang="en-US" b="1" dirty="0">
                <a:solidFill>
                  <a:srgbClr val="002060"/>
                </a:solidFill>
                <a:latin typeface="Calibri"/>
                <a:sym typeface="Helvetica" panose="020B0604020202020204" pitchFamily="34" charset="0"/>
              </a:rPr>
              <a:t>Поставување на стимули</a:t>
            </a:r>
            <a:endParaRPr lang="en-US" altLang="en-US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310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3357" y="2362200"/>
            <a:ext cx="8631898" cy="1219200"/>
          </a:xfrm>
        </p:spPr>
        <p:txBody>
          <a:bodyPr/>
          <a:lstStyle/>
          <a:p>
            <a:pPr algn="l" eaLnBrk="1" hangingPunct="1"/>
            <a:r>
              <a:rPr lang="mk-MK" altLang="mk-MK" dirty="0">
                <a:solidFill>
                  <a:schemeClr val="bg1"/>
                </a:solidFill>
                <a:latin typeface="+mn-lt"/>
              </a:rPr>
              <a:t>Клучни наоди</a:t>
            </a:r>
            <a:endParaRPr lang="en-US" altLang="mk-MK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673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936"/>
            <a:ext cx="7963786" cy="762000"/>
          </a:xfrm>
        </p:spPr>
        <p:txBody>
          <a:bodyPr/>
          <a:lstStyle/>
          <a:p>
            <a:pPr eaLnBrk="1" hangingPunct="1"/>
            <a:r>
              <a:rPr lang="mk-MK" altLang="mk-MK" sz="2400" b="0" dirty="0"/>
              <a:t>Клучни наоди</a:t>
            </a:r>
            <a:endParaRPr lang="en-US" altLang="mk-MK" sz="2400" b="0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3192464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Овие избори ќе се одржат во најкомплицирана состојба од аспект на психоцијална и економска состојба на бирачите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Таа комплицирана состојба се рефлектира и во расположенијата на граѓаните кон сите теми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Евалуациите се претежно негативни на сите теми, проблеми и аспекти на социјално економското функционирање. Скоро и да нема евалуација која ја надминува просечната вредност од 3, барем неутрално да се изјаснат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Ако се гледаат евалуациите на политичари и политички партии, граѓаните како да се поподготвени да ги евалуираат партиите подобро од политичарите (освен Министерот за здравство и Претседателот). Веројатно ова е проекција на потребата за силни институции кои ќе помогнат во справување со кризата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Во евалуацијата на активностите превзеемени од политичките партии преовладува гласачката определба па така се резултатите скоро рамномерно распределени во однос на позитивните и негативните оценки. Токму затоа и просечната оцеенка во ниеден случај не достигнува 3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СДСМ е генерално попозитивно оценета од ВМРО во однос на повеќето аспекти.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mk-MK" altLang="mk-MK" sz="1800" dirty="0">
                <a:solidFill>
                  <a:srgbClr val="002060"/>
                </a:solidFill>
              </a:rPr>
              <a:t>Апсекти во кои ВМРО ДПМНЕ е исто оценето како СДСМ се здравство, инфраструктура, економија</a:t>
            </a:r>
            <a:endParaRPr lang="en-US" altLang="mk-MK" sz="1800" dirty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mk-MK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3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63786" cy="762000"/>
          </a:xfrm>
        </p:spPr>
        <p:txBody>
          <a:bodyPr/>
          <a:lstStyle/>
          <a:p>
            <a:pPr eaLnBrk="1" hangingPunct="1"/>
            <a:r>
              <a:rPr lang="mk-MK" altLang="mk-MK" sz="2400" b="0" dirty="0"/>
              <a:t>Препораки</a:t>
            </a:r>
            <a:endParaRPr lang="en-US" altLang="mk-MK" sz="2400" b="0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534400" cy="460851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mk-MK" altLang="mk-MK" sz="2000" dirty="0">
                <a:solidFill>
                  <a:srgbClr val="002060"/>
                </a:solidFill>
              </a:rPr>
              <a:t>Гласачките определби одат во корист на СДСМ но, сепак со напомена дека разликата не е статистички значајна</a:t>
            </a:r>
          </a:p>
          <a:p>
            <a:pPr algn="just">
              <a:buFont typeface="Wingdings" pitchFamily="2" charset="2"/>
              <a:buChar char="Ø"/>
            </a:pPr>
            <a:r>
              <a:rPr lang="mk-MK" altLang="mk-MK" sz="2000" dirty="0">
                <a:solidFill>
                  <a:srgbClr val="002060"/>
                </a:solidFill>
              </a:rPr>
              <a:t>Значајна разлика се јавува во перцепција на победничка партија каде СДСМ од 5% ипитаници повеќе е перципирана како партија која ќе формира Влада по изборите</a:t>
            </a:r>
          </a:p>
          <a:p>
            <a:pPr algn="just">
              <a:buFont typeface="Wingdings" pitchFamily="2" charset="2"/>
              <a:buChar char="Ø"/>
            </a:pPr>
            <a:r>
              <a:rPr lang="mk-MK" altLang="mk-MK" sz="2000" dirty="0">
                <a:solidFill>
                  <a:srgbClr val="002060"/>
                </a:solidFill>
              </a:rPr>
              <a:t>Во однос на постизборни коалиции, најголемиот број од испитаниците се согласуваат со ставт дека СДСМ не треба да прави коалиција со ДУИ</a:t>
            </a:r>
          </a:p>
          <a:p>
            <a:pPr algn="just">
              <a:buFont typeface="Wingdings" pitchFamily="2" charset="2"/>
              <a:buChar char="Ø"/>
            </a:pPr>
            <a:r>
              <a:rPr lang="mk-MK" altLang="mk-MK" sz="2000" dirty="0">
                <a:solidFill>
                  <a:srgbClr val="002060"/>
                </a:solidFill>
              </a:rPr>
              <a:t>Во однос на платформата на ДУИ за Премиер избран врз национална основа, значајно висок % на испитаници, над 70, сметаат дека Македонија не треба да вопостави критериум за избор на Премиер врз национална основа</a:t>
            </a:r>
          </a:p>
          <a:p>
            <a:pPr algn="just">
              <a:buFont typeface="Wingdings" pitchFamily="2" charset="2"/>
              <a:buChar char="Ø"/>
            </a:pPr>
            <a:endParaRPr lang="mk-MK" altLang="mk-MK" sz="2000" dirty="0">
              <a:solidFill>
                <a:srgbClr val="002060"/>
              </a:solidFill>
            </a:endParaRPr>
          </a:p>
          <a:p>
            <a:pPr lvl="1" algn="just">
              <a:buFont typeface="Wingdings" pitchFamily="2" charset="2"/>
              <a:buChar char="Ø"/>
            </a:pPr>
            <a:endParaRPr lang="mk-MK" altLang="mk-MK" sz="2000" dirty="0">
              <a:solidFill>
                <a:srgbClr val="FF0000"/>
              </a:solidFill>
            </a:endParaRPr>
          </a:p>
          <a:p>
            <a:pPr lvl="2" algn="just">
              <a:buFont typeface="Wingdings" pitchFamily="2" charset="2"/>
              <a:buChar char="Ø"/>
            </a:pPr>
            <a:endParaRPr lang="mk-MK" altLang="mk-MK" dirty="0">
              <a:solidFill>
                <a:srgbClr val="FF0000"/>
              </a:solidFill>
            </a:endParaRPr>
          </a:p>
          <a:p>
            <a:pPr lvl="2" algn="just">
              <a:buFont typeface="Wingdings" pitchFamily="2" charset="2"/>
              <a:buChar char="Ø"/>
            </a:pPr>
            <a:endParaRPr lang="mk-MK" altLang="mk-MK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mk-MK" altLang="mk-MK" sz="2000" i="1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mk-MK" altLang="mk-MK" sz="2000" i="1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altLang="mk-MK" sz="2000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itchFamily="2" charset="2"/>
              <a:buChar char="Ø"/>
            </a:pPr>
            <a:endParaRPr lang="en-US" altLang="mk-MK" sz="2000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endParaRPr lang="en-US" altLang="mk-MK" sz="2000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Ø"/>
            </a:pPr>
            <a:endParaRPr lang="en-US" altLang="mk-M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2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3357" y="2362200"/>
            <a:ext cx="8631898" cy="1219200"/>
          </a:xfrm>
        </p:spPr>
        <p:txBody>
          <a:bodyPr/>
          <a:lstStyle/>
          <a:p>
            <a:pPr algn="l" eaLnBrk="1" hangingPunct="1"/>
            <a:r>
              <a:rPr lang="mk-MK" altLang="mk-MK" dirty="0">
                <a:solidFill>
                  <a:schemeClr val="bg1"/>
                </a:solidFill>
                <a:latin typeface="+mn-lt"/>
              </a:rPr>
              <a:t>Опис на примерокот</a:t>
            </a:r>
            <a:endParaRPr lang="en-US" altLang="mk-MK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06379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16B41"/>
      </a:accent1>
      <a:accent2>
        <a:srgbClr val="9AA34A"/>
      </a:accent2>
      <a:accent3>
        <a:srgbClr val="A19B8C"/>
      </a:accent3>
      <a:accent4>
        <a:srgbClr val="3A4761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1227</Words>
  <Application>Microsoft Macintosh PowerPoint</Application>
  <PresentationFormat>On-screen Show (4:3)</PresentationFormat>
  <Paragraphs>113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MS PGothic</vt:lpstr>
      <vt:lpstr>Arial</vt:lpstr>
      <vt:lpstr>Avenir Roman</vt:lpstr>
      <vt:lpstr>Calibri</vt:lpstr>
      <vt:lpstr>Helvetica</vt:lpstr>
      <vt:lpstr>Tahoma</vt:lpstr>
      <vt:lpstr>Wingdings</vt:lpstr>
      <vt:lpstr>1_Office Theme</vt:lpstr>
      <vt:lpstr>Испитување на јавно мислење –телефонска анкета</vt:lpstr>
      <vt:lpstr>Содржина</vt:lpstr>
      <vt:lpstr>Цели</vt:lpstr>
      <vt:lpstr>Вовед</vt:lpstr>
      <vt:lpstr>Како се спроведува истражувањето</vt:lpstr>
      <vt:lpstr>Клучни наоди</vt:lpstr>
      <vt:lpstr>Клучни наоди</vt:lpstr>
      <vt:lpstr>Препораки</vt:lpstr>
      <vt:lpstr>Опис на примерокот</vt:lpstr>
      <vt:lpstr>Профил на испитаници</vt:lpstr>
      <vt:lpstr>Резултати</vt:lpstr>
      <vt:lpstr> Дали ги следите политичките кампање за изборите на 15јули?</vt:lpstr>
      <vt:lpstr>Во однос на долунаведените прашања кој според вас се ДВАТА најважни проблеми со кој се соочува нашата земја во моментов? </vt:lpstr>
      <vt:lpstr>Дали сметате дека Македонија е подготвена за кандидат за Премиер избран на национална основа?</vt:lpstr>
      <vt:lpstr>Оценувајќи ја вкупната работа на политичките партии која според Вас заслужува да прави Влада?</vt:lpstr>
      <vt:lpstr>Ве молам оценете како се справува ВЛАДАТА со долунаведените прашања:</vt:lpstr>
      <vt:lpstr>Која партија сметате дека најдобро би се справила со наведените проблеми:</vt:lpstr>
      <vt:lpstr>Ве молам оценете ја работата на партиите во изминатиот период</vt:lpstr>
      <vt:lpstr>Гласачки преференци</vt:lpstr>
      <vt:lpstr>Ве молам да ми кажете дали ќе гласате на наредните парламентарни избори, што ќе се одржат во Јули оваа година?</vt:lpstr>
      <vt:lpstr>За која партија ќе гласате на претстојните парламентарни избори на 15 јули?</vt:lpstr>
      <vt:lpstr>Која партија сметате дека ќе победи на наредните избори?</vt:lpstr>
      <vt:lpstr>Справување со кризата</vt:lpstr>
      <vt:lpstr>Што од следното е поблиску до вашето мислење?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Испитување на репутација на политичари</dc:title>
  <dc:creator>Stratum</dc:creator>
  <cp:lastModifiedBy>Apple</cp:lastModifiedBy>
  <cp:revision>146</cp:revision>
  <dcterms:created xsi:type="dcterms:W3CDTF">2019-04-02T12:38:40Z</dcterms:created>
  <dcterms:modified xsi:type="dcterms:W3CDTF">2020-07-08T08:29:19Z</dcterms:modified>
</cp:coreProperties>
</file>